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77" r:id="rId6"/>
    <p:sldId id="278" r:id="rId7"/>
    <p:sldId id="260" r:id="rId8"/>
    <p:sldId id="27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1" r:id="rId23"/>
    <p:sldId id="275" r:id="rId24"/>
    <p:sldId id="276" r:id="rId25"/>
    <p:sldId id="280" r:id="rId26"/>
    <p:sldId id="27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Nunito"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D2B697-3A9F-47A6-A696-9873BDA7092E}">
  <a:tblStyle styleId="{40D2B697-3A9F-47A6-A696-9873BDA709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30949f74d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30949f74d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30949f74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30949f74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30949f74d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330949f74d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30949f74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330949f74d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30949f74d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330949f74d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30949f74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30949f74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30949f74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30949f74d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30949f74d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30949f74d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30949f74d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30949f74d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30949f74d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30949f74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30949f74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30949f74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330949f74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330949f74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30949f74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30949f74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30949f74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30949f74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30949f74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30949f74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30949f74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30949f74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30949f74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30949f74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30949f74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330949f74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737228" y="1847700"/>
            <a:ext cx="7669544"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zh-TW" dirty="0"/>
              <a:t>Steganography vs. Steganalysis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856175"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TW" sz="3400"/>
              <a:t>資訊隱藏 vs 浮水印</a:t>
            </a:r>
            <a:endParaRPr sz="3400"/>
          </a:p>
        </p:txBody>
      </p:sp>
      <p:sp>
        <p:nvSpPr>
          <p:cNvPr id="4" name="文字方塊 3">
            <a:extLst>
              <a:ext uri="{FF2B5EF4-FFF2-40B4-BE49-F238E27FC236}">
                <a16:creationId xmlns:a16="http://schemas.microsoft.com/office/drawing/2014/main" id="{AA79061B-E508-41C0-3F12-D8DF2A0648D6}"/>
              </a:ext>
            </a:extLst>
          </p:cNvPr>
          <p:cNvSpPr txBox="1"/>
          <p:nvPr/>
        </p:nvSpPr>
        <p:spPr>
          <a:xfrm>
            <a:off x="8414341" y="4547329"/>
            <a:ext cx="567070" cy="307777"/>
          </a:xfrm>
          <a:prstGeom prst="rect">
            <a:avLst/>
          </a:prstGeom>
          <a:noFill/>
        </p:spPr>
        <p:txBody>
          <a:bodyPr wrap="square" rtlCol="0">
            <a:spAutoFit/>
          </a:bodyPr>
          <a:lstStyle/>
          <a:p>
            <a:r>
              <a:rPr lang="en-US" altLang="zh-TW" dirty="0"/>
              <a:t>p9</a:t>
            </a: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a:t>目的</a:t>
            </a:r>
            <a:endParaRPr/>
          </a:p>
        </p:txBody>
      </p:sp>
      <p:graphicFrame>
        <p:nvGraphicFramePr>
          <p:cNvPr id="173" name="Google Shape;173;p20"/>
          <p:cNvGraphicFramePr/>
          <p:nvPr/>
        </p:nvGraphicFramePr>
        <p:xfrm>
          <a:off x="952500" y="1800200"/>
          <a:ext cx="7239000" cy="1188630"/>
        </p:xfrm>
        <a:graphic>
          <a:graphicData uri="http://schemas.openxmlformats.org/drawingml/2006/table">
            <a:tbl>
              <a:tblPr>
                <a:noFill/>
                <a:tableStyleId>{40D2B697-3A9F-47A6-A696-9873BDA7092E}</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zh-TW"/>
                        <a:t>浮水印</a:t>
                      </a:r>
                      <a:endParaRPr/>
                    </a:p>
                  </a:txBody>
                  <a:tcPr marL="91425" marR="91425" marT="91425" marB="91425"/>
                </a:tc>
                <a:tc>
                  <a:txBody>
                    <a:bodyPr/>
                    <a:lstStyle/>
                    <a:p>
                      <a:pPr marL="0" lvl="0" indent="0" algn="ctr" rtl="0">
                        <a:spcBef>
                          <a:spcPts val="0"/>
                        </a:spcBef>
                        <a:spcAft>
                          <a:spcPts val="0"/>
                        </a:spcAft>
                        <a:buNone/>
                      </a:pPr>
                      <a:r>
                        <a:rPr lang="zh-TW"/>
                        <a:t>資訊隱藏</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TW"/>
                        <a:t>保護著作權</a:t>
                      </a:r>
                      <a:endParaRPr/>
                    </a:p>
                  </a:txBody>
                  <a:tcPr marL="91425" marR="91425" marT="91425" marB="91425"/>
                </a:tc>
                <a:tc>
                  <a:txBody>
                    <a:bodyPr/>
                    <a:lstStyle/>
                    <a:p>
                      <a:pPr marL="0" lvl="0" indent="0" algn="ctr" rtl="0">
                        <a:spcBef>
                          <a:spcPts val="0"/>
                        </a:spcBef>
                        <a:spcAft>
                          <a:spcPts val="0"/>
                        </a:spcAft>
                        <a:buNone/>
                      </a:pPr>
                      <a:r>
                        <a:rPr lang="zh-TW" dirty="0"/>
                        <a:t>高</a:t>
                      </a:r>
                      <a:endParaRPr dirty="0"/>
                    </a:p>
                  </a:txBody>
                  <a:tcPr marL="91425" marR="91425" marT="91425" marB="91425"/>
                </a:tc>
                <a:tc>
                  <a:txBody>
                    <a:bodyPr/>
                    <a:lstStyle/>
                    <a:p>
                      <a:pPr marL="0" lvl="0" indent="0" algn="ctr" rtl="0">
                        <a:spcBef>
                          <a:spcPts val="0"/>
                        </a:spcBef>
                        <a:spcAft>
                          <a:spcPts val="0"/>
                        </a:spcAft>
                        <a:buNone/>
                      </a:pPr>
                      <a:r>
                        <a:rPr lang="zh-TW"/>
                        <a:t>無</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TW"/>
                        <a:t>傳輸秘密訊息</a:t>
                      </a:r>
                      <a:endParaRPr/>
                    </a:p>
                  </a:txBody>
                  <a:tcPr marL="91425" marR="91425" marT="91425" marB="91425"/>
                </a:tc>
                <a:tc>
                  <a:txBody>
                    <a:bodyPr/>
                    <a:lstStyle/>
                    <a:p>
                      <a:pPr marL="0" lvl="0" indent="0" algn="ctr" rtl="0">
                        <a:spcBef>
                          <a:spcPts val="0"/>
                        </a:spcBef>
                        <a:spcAft>
                          <a:spcPts val="0"/>
                        </a:spcAft>
                        <a:buNone/>
                      </a:pPr>
                      <a:r>
                        <a:rPr lang="zh-TW"/>
                        <a:t>無</a:t>
                      </a:r>
                      <a:endParaRPr/>
                    </a:p>
                  </a:txBody>
                  <a:tcPr marL="91425" marR="91425" marT="91425" marB="91425"/>
                </a:tc>
                <a:tc>
                  <a:txBody>
                    <a:bodyPr/>
                    <a:lstStyle/>
                    <a:p>
                      <a:pPr marL="0" lvl="0" indent="0" algn="ctr" rtl="0">
                        <a:spcBef>
                          <a:spcPts val="0"/>
                        </a:spcBef>
                        <a:spcAft>
                          <a:spcPts val="0"/>
                        </a:spcAft>
                        <a:buNone/>
                      </a:pPr>
                      <a:r>
                        <a:rPr lang="zh-TW" dirty="0"/>
                        <a:t>高</a:t>
                      </a:r>
                      <a:endParaRPr dirty="0"/>
                    </a:p>
                  </a:txBody>
                  <a:tcPr marL="91425" marR="91425" marT="91425" marB="91425"/>
                </a:tc>
                <a:extLst>
                  <a:ext uri="{0D108BD9-81ED-4DB2-BD59-A6C34878D82A}">
                    <a16:rowId xmlns:a16="http://schemas.microsoft.com/office/drawing/2014/main" val="10002"/>
                  </a:ext>
                </a:extLst>
              </a:tr>
            </a:tbl>
          </a:graphicData>
        </a:graphic>
      </p:graphicFrame>
      <p:sp>
        <p:nvSpPr>
          <p:cNvPr id="5" name="文字方塊 4">
            <a:extLst>
              <a:ext uri="{FF2B5EF4-FFF2-40B4-BE49-F238E27FC236}">
                <a16:creationId xmlns:a16="http://schemas.microsoft.com/office/drawing/2014/main" id="{52B8C73A-F957-42C1-BAA8-095984198749}"/>
              </a:ext>
            </a:extLst>
          </p:cNvPr>
          <p:cNvSpPr txBox="1"/>
          <p:nvPr/>
        </p:nvSpPr>
        <p:spPr>
          <a:xfrm>
            <a:off x="8324850" y="4483534"/>
            <a:ext cx="567070" cy="307777"/>
          </a:xfrm>
          <a:prstGeom prst="rect">
            <a:avLst/>
          </a:prstGeom>
          <a:noFill/>
        </p:spPr>
        <p:txBody>
          <a:bodyPr wrap="square" rtlCol="0">
            <a:spAutoFit/>
          </a:bodyPr>
          <a:lstStyle/>
          <a:p>
            <a:r>
              <a:rPr lang="en-US" altLang="zh-TW" dirty="0"/>
              <a:t>p10</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a:t>規格</a:t>
            </a:r>
            <a:endParaRPr/>
          </a:p>
        </p:txBody>
      </p:sp>
      <p:graphicFrame>
        <p:nvGraphicFramePr>
          <p:cNvPr id="179" name="Google Shape;179;p21"/>
          <p:cNvGraphicFramePr/>
          <p:nvPr/>
        </p:nvGraphicFramePr>
        <p:xfrm>
          <a:off x="819150" y="1526875"/>
          <a:ext cx="7505700" cy="3047250"/>
        </p:xfrm>
        <a:graphic>
          <a:graphicData uri="http://schemas.openxmlformats.org/drawingml/2006/table">
            <a:tbl>
              <a:tblPr>
                <a:noFill/>
                <a:tableStyleId>{40D2B697-3A9F-47A6-A696-9873BDA7092E}</a:tableStyleId>
              </a:tblPr>
              <a:tblGrid>
                <a:gridCol w="2501900">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zh-TW"/>
                        <a:t>浮水印</a:t>
                      </a:r>
                      <a:endParaRPr/>
                    </a:p>
                  </a:txBody>
                  <a:tcPr marL="91425" marR="91425" marT="91425" marB="91425"/>
                </a:tc>
                <a:tc>
                  <a:txBody>
                    <a:bodyPr/>
                    <a:lstStyle/>
                    <a:p>
                      <a:pPr marL="0" lvl="0" indent="0" algn="ctr" rtl="0">
                        <a:spcBef>
                          <a:spcPts val="0"/>
                        </a:spcBef>
                        <a:spcAft>
                          <a:spcPts val="0"/>
                        </a:spcAft>
                        <a:buNone/>
                      </a:pPr>
                      <a:r>
                        <a:rPr lang="zh-TW"/>
                        <a:t>資訊隱藏</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zh-TW"/>
                        <a:t>不可視性</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zh-TW"/>
                        <a:t>統計或演算法不可視</a:t>
                      </a:r>
                      <a:endParaRPr/>
                    </a:p>
                  </a:txBody>
                  <a:tcPr marL="91425" marR="91425" marT="91425" marB="91425"/>
                </a:tc>
                <a:tc>
                  <a:txBody>
                    <a:bodyPr/>
                    <a:lstStyle/>
                    <a:p>
                      <a:pPr marL="0" lvl="0" indent="0" algn="ctr" rtl="0">
                        <a:spcBef>
                          <a:spcPts val="0"/>
                        </a:spcBef>
                        <a:spcAft>
                          <a:spcPts val="0"/>
                        </a:spcAft>
                        <a:buNone/>
                      </a:pPr>
                      <a:r>
                        <a:rPr lang="zh-TW"/>
                        <a:t>低</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spcBef>
                          <a:spcPts val="0"/>
                        </a:spcBef>
                        <a:spcAft>
                          <a:spcPts val="0"/>
                        </a:spcAft>
                        <a:buNone/>
                      </a:pPr>
                      <a:r>
                        <a:rPr lang="zh-TW"/>
                        <a:t>針對惡意移除、破壞或偽造的穩健性</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tc>
                  <a:txBody>
                    <a:bodyPr/>
                    <a:lstStyle/>
                    <a:p>
                      <a:pPr marL="0" lvl="0" indent="0" algn="ctr" rtl="0">
                        <a:spcBef>
                          <a:spcPts val="0"/>
                        </a:spcBef>
                        <a:spcAft>
                          <a:spcPts val="0"/>
                        </a:spcAft>
                        <a:buNone/>
                      </a:pPr>
                      <a:r>
                        <a:rPr lang="zh-TW"/>
                        <a:t>無</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zh-TW"/>
                        <a:t>對正常信號處理的抵抗力</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tc>
                  <a:txBody>
                    <a:bodyPr/>
                    <a:lstStyle/>
                    <a:p>
                      <a:pPr marL="0" lvl="0" indent="0" algn="ctr" rtl="0">
                        <a:spcBef>
                          <a:spcPts val="0"/>
                        </a:spcBef>
                        <a:spcAft>
                          <a:spcPts val="0"/>
                        </a:spcAft>
                        <a:buNone/>
                      </a:pPr>
                      <a:r>
                        <a:rPr lang="zh-TW"/>
                        <a:t>低</a:t>
                      </a:r>
                      <a:endParaRPr/>
                    </a:p>
                  </a:txBody>
                  <a:tcPr marL="91425" marR="91425" marT="91425" marB="91425"/>
                </a:tc>
                <a:extLst>
                  <a:ext uri="{0D108BD9-81ED-4DB2-BD59-A6C34878D82A}">
                    <a16:rowId xmlns:a16="http://schemas.microsoft.com/office/drawing/2014/main" val="10004"/>
                  </a:ext>
                </a:extLst>
              </a:tr>
              <a:tr h="456625">
                <a:tc>
                  <a:txBody>
                    <a:bodyPr/>
                    <a:lstStyle/>
                    <a:p>
                      <a:pPr marL="0" lvl="0" indent="0" algn="l" rtl="0">
                        <a:spcBef>
                          <a:spcPts val="0"/>
                        </a:spcBef>
                        <a:spcAft>
                          <a:spcPts val="0"/>
                        </a:spcAft>
                        <a:buNone/>
                      </a:pPr>
                      <a:r>
                        <a:rPr lang="zh-TW"/>
                        <a:t>面對常見的壓縮編碼的生存力</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tc>
                  <a:txBody>
                    <a:bodyPr/>
                    <a:lstStyle/>
                    <a:p>
                      <a:pPr marL="0" lvl="0" indent="0" algn="ctr" rtl="0">
                        <a:spcBef>
                          <a:spcPts val="0"/>
                        </a:spcBef>
                        <a:spcAft>
                          <a:spcPts val="0"/>
                        </a:spcAft>
                        <a:buNone/>
                      </a:pPr>
                      <a:r>
                        <a:rPr lang="zh-TW"/>
                        <a:t>低</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zh-TW"/>
                        <a:t>大量負載</a:t>
                      </a:r>
                      <a:endParaRPr/>
                    </a:p>
                  </a:txBody>
                  <a:tcPr marL="91425" marR="91425" marT="91425" marB="91425"/>
                </a:tc>
                <a:tc>
                  <a:txBody>
                    <a:bodyPr/>
                    <a:lstStyle/>
                    <a:p>
                      <a:pPr marL="0" lvl="0" indent="0" algn="ctr" rtl="0">
                        <a:spcBef>
                          <a:spcPts val="0"/>
                        </a:spcBef>
                        <a:spcAft>
                          <a:spcPts val="0"/>
                        </a:spcAft>
                        <a:buNone/>
                      </a:pPr>
                      <a:r>
                        <a:rPr lang="zh-TW"/>
                        <a:t>低</a:t>
                      </a:r>
                      <a:endParaRPr/>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extLst>
                  <a:ext uri="{0D108BD9-81ED-4DB2-BD59-A6C34878D82A}">
                    <a16:rowId xmlns:a16="http://schemas.microsoft.com/office/drawing/2014/main" val="10006"/>
                  </a:ext>
                </a:extLst>
              </a:tr>
            </a:tbl>
          </a:graphicData>
        </a:graphic>
      </p:graphicFrame>
      <p:sp>
        <p:nvSpPr>
          <p:cNvPr id="5" name="文字方塊 4">
            <a:extLst>
              <a:ext uri="{FF2B5EF4-FFF2-40B4-BE49-F238E27FC236}">
                <a16:creationId xmlns:a16="http://schemas.microsoft.com/office/drawing/2014/main" id="{89D3824D-3306-176E-27B4-42C71F8488E8}"/>
              </a:ext>
            </a:extLst>
          </p:cNvPr>
          <p:cNvSpPr txBox="1"/>
          <p:nvPr/>
        </p:nvSpPr>
        <p:spPr>
          <a:xfrm>
            <a:off x="8324850" y="4574125"/>
            <a:ext cx="567070" cy="307777"/>
          </a:xfrm>
          <a:prstGeom prst="rect">
            <a:avLst/>
          </a:prstGeom>
          <a:noFill/>
        </p:spPr>
        <p:txBody>
          <a:bodyPr wrap="square" rtlCol="0">
            <a:spAutoFit/>
          </a:bodyPr>
          <a:lstStyle/>
          <a:p>
            <a:r>
              <a:rPr lang="en-US" altLang="zh-TW" dirty="0"/>
              <a:t>p11</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檢測與提取</a:t>
            </a:r>
            <a:endParaRPr dirty="0"/>
          </a:p>
        </p:txBody>
      </p:sp>
      <p:graphicFrame>
        <p:nvGraphicFramePr>
          <p:cNvPr id="185" name="Google Shape;185;p22"/>
          <p:cNvGraphicFramePr/>
          <p:nvPr>
            <p:extLst>
              <p:ext uri="{D42A27DB-BD31-4B8C-83A1-F6EECF244321}">
                <p14:modId xmlns:p14="http://schemas.microsoft.com/office/powerpoint/2010/main" val="1761999872"/>
              </p:ext>
            </p:extLst>
          </p:nvPr>
        </p:nvGraphicFramePr>
        <p:xfrm>
          <a:off x="952500" y="1619250"/>
          <a:ext cx="7239000" cy="2011560"/>
        </p:xfrm>
        <a:graphic>
          <a:graphicData uri="http://schemas.openxmlformats.org/drawingml/2006/table">
            <a:tbl>
              <a:tblPr>
                <a:noFill/>
                <a:tableStyleId>{40D2B697-3A9F-47A6-A696-9873BDA7092E}</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zh-TW" dirty="0"/>
                        <a:t>浮水印</a:t>
                      </a:r>
                      <a:endParaRPr dirty="0"/>
                    </a:p>
                  </a:txBody>
                  <a:tcPr marL="91425" marR="91425" marT="91425" marB="91425"/>
                </a:tc>
                <a:tc>
                  <a:txBody>
                    <a:bodyPr/>
                    <a:lstStyle/>
                    <a:p>
                      <a:pPr marL="0" lvl="0" indent="0" algn="ctr" rtl="0">
                        <a:spcBef>
                          <a:spcPts val="0"/>
                        </a:spcBef>
                        <a:spcAft>
                          <a:spcPts val="0"/>
                        </a:spcAft>
                        <a:buNone/>
                      </a:pPr>
                      <a:r>
                        <a:rPr lang="zh-TW"/>
                        <a:t>資訊隱藏</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TW" dirty="0"/>
                        <a:t>不須透過 cover object 的檢測能力 / 提取能力</a:t>
                      </a:r>
                      <a:endParaRPr dirty="0"/>
                    </a:p>
                  </a:txBody>
                  <a:tcPr marL="91425" marR="91425" marT="91425" marB="91425"/>
                </a:tc>
                <a:tc>
                  <a:txBody>
                    <a:bodyPr/>
                    <a:lstStyle/>
                    <a:p>
                      <a:pPr marL="0" lvl="0" indent="0" algn="l" rtl="0">
                        <a:spcBef>
                          <a:spcPts val="0"/>
                        </a:spcBef>
                        <a:spcAft>
                          <a:spcPts val="0"/>
                        </a:spcAft>
                        <a:buNone/>
                      </a:pPr>
                      <a:r>
                        <a:rPr lang="zh-TW" dirty="0"/>
                        <a:t>public : 高</a:t>
                      </a:r>
                      <a:endParaRPr dirty="0"/>
                    </a:p>
                    <a:p>
                      <a:pPr marL="0" lvl="0" indent="0" algn="l" rtl="0">
                        <a:spcBef>
                          <a:spcPts val="0"/>
                        </a:spcBef>
                        <a:spcAft>
                          <a:spcPts val="0"/>
                        </a:spcAft>
                        <a:buNone/>
                      </a:pPr>
                      <a:r>
                        <a:rPr lang="zh-TW" dirty="0"/>
                        <a:t>private : 無</a:t>
                      </a:r>
                      <a:endParaRPr dirty="0"/>
                    </a:p>
                  </a:txBody>
                  <a:tcPr marL="91425" marR="91425" marT="91425" marB="91425"/>
                </a:tc>
                <a:tc>
                  <a:txBody>
                    <a:bodyPr/>
                    <a:lstStyle/>
                    <a:p>
                      <a:pPr marL="0" lvl="0" indent="0" algn="ctr" rtl="0">
                        <a:spcBef>
                          <a:spcPts val="0"/>
                        </a:spcBef>
                        <a:spcAft>
                          <a:spcPts val="0"/>
                        </a:spcAft>
                        <a:buNone/>
                      </a:pPr>
                      <a:r>
                        <a:rPr lang="zh-TW"/>
                        <a:t>高</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TW"/>
                        <a:t>須透過 cover object 的檢測能力 / 提取能力</a:t>
                      </a:r>
                      <a:endParaRPr/>
                    </a:p>
                  </a:txBody>
                  <a:tcPr marL="91425" marR="91425" marT="91425" marB="91425"/>
                </a:tc>
                <a:tc>
                  <a:txBody>
                    <a:bodyPr/>
                    <a:lstStyle/>
                    <a:p>
                      <a:pPr marL="0" lvl="0" indent="0" algn="l" rtl="0">
                        <a:spcBef>
                          <a:spcPts val="0"/>
                        </a:spcBef>
                        <a:spcAft>
                          <a:spcPts val="0"/>
                        </a:spcAft>
                        <a:buNone/>
                      </a:pPr>
                      <a:r>
                        <a:rPr lang="zh-TW" dirty="0"/>
                        <a:t>public : 無</a:t>
                      </a:r>
                      <a:endParaRPr dirty="0"/>
                    </a:p>
                    <a:p>
                      <a:pPr marL="0" lvl="0" indent="0" algn="l" rtl="0">
                        <a:spcBef>
                          <a:spcPts val="0"/>
                        </a:spcBef>
                        <a:spcAft>
                          <a:spcPts val="0"/>
                        </a:spcAft>
                        <a:buNone/>
                      </a:pPr>
                      <a:r>
                        <a:rPr lang="zh-TW" dirty="0"/>
                        <a:t>private : 高</a:t>
                      </a:r>
                      <a:endParaRPr dirty="0"/>
                    </a:p>
                  </a:txBody>
                  <a:tcPr marL="91425" marR="91425" marT="91425" marB="91425"/>
                </a:tc>
                <a:tc>
                  <a:txBody>
                    <a:bodyPr/>
                    <a:lstStyle/>
                    <a:p>
                      <a:pPr marL="0" lvl="0" indent="0" algn="ctr" rtl="0">
                        <a:spcBef>
                          <a:spcPts val="0"/>
                        </a:spcBef>
                        <a:spcAft>
                          <a:spcPts val="0"/>
                        </a:spcAft>
                        <a:buNone/>
                      </a:pPr>
                      <a:r>
                        <a:rPr lang="zh-TW"/>
                        <a:t>無</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TW"/>
                        <a:t>提取/檢測對低複雜度的要求</a:t>
                      </a:r>
                      <a:endParaRPr/>
                    </a:p>
                  </a:txBody>
                  <a:tcPr marL="91425" marR="91425" marT="91425" marB="91425"/>
                </a:tc>
                <a:tc>
                  <a:txBody>
                    <a:bodyPr/>
                    <a:lstStyle/>
                    <a:p>
                      <a:pPr marL="0" lvl="0" indent="0" algn="ctr" rtl="0">
                        <a:spcBef>
                          <a:spcPts val="0"/>
                        </a:spcBef>
                        <a:spcAft>
                          <a:spcPts val="0"/>
                        </a:spcAft>
                        <a:buNone/>
                      </a:pPr>
                      <a:r>
                        <a:rPr lang="zh-TW"/>
                        <a:t>低</a:t>
                      </a:r>
                      <a:endParaRPr/>
                    </a:p>
                  </a:txBody>
                  <a:tcPr marL="91425" marR="91425" marT="91425" marB="91425"/>
                </a:tc>
                <a:tc>
                  <a:txBody>
                    <a:bodyPr/>
                    <a:lstStyle/>
                    <a:p>
                      <a:pPr marL="0" lvl="0" indent="0" algn="ctr" rtl="0">
                        <a:spcBef>
                          <a:spcPts val="0"/>
                        </a:spcBef>
                        <a:spcAft>
                          <a:spcPts val="0"/>
                        </a:spcAft>
                        <a:buNone/>
                      </a:pPr>
                      <a:r>
                        <a:rPr lang="zh-TW" dirty="0"/>
                        <a:t>低</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3" name="文字方塊 2">
            <a:extLst>
              <a:ext uri="{FF2B5EF4-FFF2-40B4-BE49-F238E27FC236}">
                <a16:creationId xmlns:a16="http://schemas.microsoft.com/office/drawing/2014/main" id="{3BE22087-3E44-5852-8F20-A031C6151A43}"/>
              </a:ext>
            </a:extLst>
          </p:cNvPr>
          <p:cNvSpPr txBox="1"/>
          <p:nvPr/>
        </p:nvSpPr>
        <p:spPr>
          <a:xfrm>
            <a:off x="952500" y="3806456"/>
            <a:ext cx="7733207" cy="523220"/>
          </a:xfrm>
          <a:prstGeom prst="rect">
            <a:avLst/>
          </a:prstGeom>
          <a:noFill/>
        </p:spPr>
        <p:txBody>
          <a:bodyPr wrap="none" rtlCol="0">
            <a:spAutoFit/>
          </a:bodyPr>
          <a:lstStyle/>
          <a:p>
            <a:r>
              <a:rPr lang="zh-TW" altLang="en-US" dirty="0"/>
              <a:t>註</a:t>
            </a:r>
            <a:r>
              <a:rPr lang="en-US" altLang="zh-TW" dirty="0"/>
              <a:t>: public watermark -&gt; </a:t>
            </a:r>
            <a:r>
              <a:rPr lang="zh-TW" altLang="en-US" dirty="0"/>
              <a:t>收件者可直接讀取出隱藏內容的浮水印</a:t>
            </a:r>
            <a:endParaRPr lang="en-US" altLang="zh-TW" dirty="0"/>
          </a:p>
          <a:p>
            <a:r>
              <a:rPr lang="zh-TW" altLang="en-US" dirty="0"/>
              <a:t>      </a:t>
            </a:r>
            <a:r>
              <a:rPr lang="en-US" altLang="zh-TW" dirty="0"/>
              <a:t>private watermark -&gt; </a:t>
            </a:r>
            <a:r>
              <a:rPr lang="zh-TW" altLang="en-US" dirty="0"/>
              <a:t>收件者必須要收到來自寄件者提示或工具才能讀出隱藏內容的浮水印</a:t>
            </a:r>
          </a:p>
        </p:txBody>
      </p:sp>
      <p:sp>
        <p:nvSpPr>
          <p:cNvPr id="7" name="文字方塊 6">
            <a:extLst>
              <a:ext uri="{FF2B5EF4-FFF2-40B4-BE49-F238E27FC236}">
                <a16:creationId xmlns:a16="http://schemas.microsoft.com/office/drawing/2014/main" id="{D698911A-7ABE-04E9-B635-85B279E9A931}"/>
              </a:ext>
            </a:extLst>
          </p:cNvPr>
          <p:cNvSpPr txBox="1"/>
          <p:nvPr/>
        </p:nvSpPr>
        <p:spPr>
          <a:xfrm>
            <a:off x="8324850" y="4518976"/>
            <a:ext cx="567070" cy="307777"/>
          </a:xfrm>
          <a:prstGeom prst="rect">
            <a:avLst/>
          </a:prstGeom>
          <a:noFill/>
        </p:spPr>
        <p:txBody>
          <a:bodyPr wrap="square" rtlCol="0">
            <a:spAutoFit/>
          </a:bodyPr>
          <a:lstStyle/>
          <a:p>
            <a:r>
              <a:rPr lang="en-US" altLang="zh-TW" dirty="0"/>
              <a:t>p12</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819150"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TW" sz="3400"/>
              <a:t>相關技術</a:t>
            </a:r>
            <a:endParaRPr sz="3400"/>
          </a:p>
        </p:txBody>
      </p:sp>
      <p:sp>
        <p:nvSpPr>
          <p:cNvPr id="4" name="文字方塊 3">
            <a:extLst>
              <a:ext uri="{FF2B5EF4-FFF2-40B4-BE49-F238E27FC236}">
                <a16:creationId xmlns:a16="http://schemas.microsoft.com/office/drawing/2014/main" id="{371C3A92-443A-5763-E048-2136E7C95B42}"/>
              </a:ext>
            </a:extLst>
          </p:cNvPr>
          <p:cNvSpPr txBox="1"/>
          <p:nvPr/>
        </p:nvSpPr>
        <p:spPr>
          <a:xfrm>
            <a:off x="8324850" y="4490621"/>
            <a:ext cx="567070" cy="307777"/>
          </a:xfrm>
          <a:prstGeom prst="rect">
            <a:avLst/>
          </a:prstGeom>
          <a:noFill/>
        </p:spPr>
        <p:txBody>
          <a:bodyPr wrap="square" rtlCol="0">
            <a:spAutoFit/>
          </a:bodyPr>
          <a:lstStyle/>
          <a:p>
            <a:r>
              <a:rPr lang="en-US" altLang="zh-TW" dirty="0"/>
              <a:t>p13</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5531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技術</a:t>
            </a:r>
            <a:endParaRPr dirty="0"/>
          </a:p>
        </p:txBody>
      </p:sp>
      <p:sp>
        <p:nvSpPr>
          <p:cNvPr id="196" name="Google Shape;196;p24"/>
          <p:cNvSpPr txBox="1">
            <a:spLocks noGrp="1"/>
          </p:cNvSpPr>
          <p:nvPr>
            <p:ph type="body" idx="1"/>
          </p:nvPr>
        </p:nvSpPr>
        <p:spPr>
          <a:xfrm>
            <a:off x="819150" y="1200424"/>
            <a:ext cx="7246200" cy="2448000"/>
          </a:xfrm>
          <a:prstGeom prst="rect">
            <a:avLst/>
          </a:prstGeom>
        </p:spPr>
        <p:txBody>
          <a:bodyPr spcFirstLastPara="1" wrap="square" lIns="91425" tIns="91425" rIns="91425" bIns="91425" anchor="t" anchorCtr="0">
            <a:noAutofit/>
          </a:bodyPr>
          <a:lstStyle/>
          <a:p>
            <a:pPr marL="457200" lvl="0" indent="-314325" algn="l" rtl="0">
              <a:lnSpc>
                <a:spcPct val="200000"/>
              </a:lnSpc>
              <a:spcBef>
                <a:spcPts val="0"/>
              </a:spcBef>
              <a:spcAft>
                <a:spcPts val="0"/>
              </a:spcAft>
              <a:buSzPts val="1350"/>
              <a:buAutoNum type="arabicPeriod"/>
            </a:pPr>
            <a:r>
              <a:rPr lang="zh-TW" sz="1350" dirty="0">
                <a:solidFill>
                  <a:srgbClr val="000000"/>
                </a:solidFill>
              </a:rPr>
              <a:t>Masking approaches</a:t>
            </a:r>
            <a:r>
              <a:rPr lang="zh-TW" sz="1350" dirty="0"/>
              <a:t> : </a:t>
            </a:r>
            <a:r>
              <a:rPr lang="zh-TW" sz="1350" dirty="0">
                <a:solidFill>
                  <a:srgbClr val="000000"/>
                </a:solidFill>
                <a:latin typeface="Times New Roman"/>
                <a:ea typeface="Times New Roman"/>
                <a:cs typeface="Times New Roman"/>
                <a:sym typeface="Times New Roman"/>
              </a:rPr>
              <a:t>每對中的</a:t>
            </a:r>
            <a:r>
              <a:rPr lang="zh-TW" sz="1350" dirty="0">
                <a:solidFill>
                  <a:srgbClr val="000000"/>
                </a:solidFill>
                <a:latin typeface="Arial"/>
                <a:ea typeface="Arial"/>
                <a:cs typeface="Arial"/>
                <a:sym typeface="Arial"/>
              </a:rPr>
              <a:t>pixel</a:t>
            </a:r>
            <a:r>
              <a:rPr lang="zh-TW" sz="1350" dirty="0">
                <a:solidFill>
                  <a:srgbClr val="000000"/>
                </a:solidFill>
                <a:latin typeface="Times New Roman"/>
                <a:ea typeface="Times New Roman"/>
                <a:cs typeface="Times New Roman"/>
                <a:sym typeface="Times New Roman"/>
              </a:rPr>
              <a:t>在一個面片中由一個小的常量值升高，在另一個斑塊中由相同的量降低。</a:t>
            </a:r>
            <a:endParaRPr sz="1350" dirty="0">
              <a:solidFill>
                <a:srgbClr val="000000"/>
              </a:solidFill>
              <a:latin typeface="Times New Roman"/>
              <a:ea typeface="Times New Roman"/>
              <a:cs typeface="Times New Roman"/>
              <a:sym typeface="Times New Roman"/>
            </a:endParaRPr>
          </a:p>
          <a:p>
            <a:pPr marL="457200" lvl="0" indent="-314325" algn="l" rtl="0">
              <a:lnSpc>
                <a:spcPct val="200000"/>
              </a:lnSpc>
              <a:spcBef>
                <a:spcPts val="0"/>
              </a:spcBef>
              <a:spcAft>
                <a:spcPts val="0"/>
              </a:spcAft>
              <a:buClr>
                <a:srgbClr val="000000"/>
              </a:buClr>
              <a:buSzPts val="1350"/>
              <a:buAutoNum type="arabicPeriod"/>
            </a:pPr>
            <a:r>
              <a:rPr lang="zh-TW" sz="1350" dirty="0">
                <a:solidFill>
                  <a:srgbClr val="000000"/>
                </a:solidFill>
              </a:rPr>
              <a:t>Transform domain techniques</a:t>
            </a:r>
            <a:r>
              <a:rPr lang="zh-TW" sz="1350" dirty="0">
                <a:solidFill>
                  <a:srgbClr val="000000"/>
                </a:solidFill>
                <a:latin typeface="Times New Roman"/>
                <a:ea typeface="Times New Roman"/>
                <a:cs typeface="Times New Roman"/>
                <a:sym typeface="Times New Roman"/>
              </a:rPr>
              <a:t> : 透過一些數學方法，轉換至不同的空間 (e.g 使用DCT轉換至frequency domain)，然後再鑲嵌數據</a:t>
            </a:r>
            <a:endParaRPr sz="1350" dirty="0">
              <a:solidFill>
                <a:srgbClr val="000000"/>
              </a:solidFill>
              <a:latin typeface="Times New Roman"/>
              <a:ea typeface="Times New Roman"/>
              <a:cs typeface="Times New Roman"/>
              <a:sym typeface="Times New Roman"/>
            </a:endParaRPr>
          </a:p>
          <a:p>
            <a:pPr marL="457200" lvl="0" indent="-314325" algn="l" rtl="0">
              <a:lnSpc>
                <a:spcPct val="200000"/>
              </a:lnSpc>
              <a:spcBef>
                <a:spcPts val="0"/>
              </a:spcBef>
              <a:spcAft>
                <a:spcPts val="0"/>
              </a:spcAft>
              <a:buClr>
                <a:srgbClr val="000000"/>
              </a:buClr>
              <a:buSzPts val="1350"/>
              <a:buAutoNum type="arabicPeriod"/>
            </a:pPr>
            <a:r>
              <a:rPr lang="zh-TW" sz="1350" dirty="0">
                <a:solidFill>
                  <a:srgbClr val="000000"/>
                </a:solidFill>
                <a:latin typeface="Arial"/>
                <a:ea typeface="Arial"/>
                <a:cs typeface="Arial"/>
                <a:sym typeface="Arial"/>
              </a:rPr>
              <a:t>Techniques incorporated in compression algorithms : </a:t>
            </a:r>
            <a:r>
              <a:rPr lang="zh-TW" sz="1350" dirty="0">
                <a:solidFill>
                  <a:srgbClr val="000000"/>
                </a:solidFill>
                <a:latin typeface="Times New Roman"/>
                <a:ea typeface="Times New Roman"/>
                <a:cs typeface="Times New Roman"/>
                <a:sym typeface="Times New Roman"/>
              </a:rPr>
              <a:t>將數據嵌入與圖像壓縮演算法（如</a:t>
            </a:r>
            <a:r>
              <a:rPr lang="zh-TW" sz="1350" dirty="0">
                <a:solidFill>
                  <a:srgbClr val="000000"/>
                </a:solidFill>
                <a:latin typeface="Arial"/>
                <a:ea typeface="Arial"/>
                <a:cs typeface="Arial"/>
                <a:sym typeface="Arial"/>
              </a:rPr>
              <a:t>JPEG</a:t>
            </a:r>
            <a:r>
              <a:rPr lang="zh-TW" sz="1350" dirty="0">
                <a:solidFill>
                  <a:srgbClr val="000000"/>
                </a:solidFill>
                <a:latin typeface="Times New Roman"/>
                <a:ea typeface="Times New Roman"/>
                <a:cs typeface="Times New Roman"/>
                <a:sym typeface="Times New Roman"/>
              </a:rPr>
              <a:t>）集成</a:t>
            </a:r>
            <a:endParaRPr sz="1350" dirty="0">
              <a:solidFill>
                <a:srgbClr val="000000"/>
              </a:solidFill>
              <a:latin typeface="Times New Roman"/>
              <a:ea typeface="Times New Roman"/>
              <a:cs typeface="Times New Roman"/>
              <a:sym typeface="Times New Roman"/>
            </a:endParaRPr>
          </a:p>
          <a:p>
            <a:pPr marL="457200" lvl="0" indent="-314325" algn="l" rtl="0">
              <a:lnSpc>
                <a:spcPct val="200000"/>
              </a:lnSpc>
              <a:spcBef>
                <a:spcPts val="0"/>
              </a:spcBef>
              <a:spcAft>
                <a:spcPts val="0"/>
              </a:spcAft>
              <a:buClr>
                <a:srgbClr val="000000"/>
              </a:buClr>
              <a:buSzPts val="1350"/>
              <a:buAutoNum type="arabicPeriod"/>
            </a:pPr>
            <a:r>
              <a:rPr lang="zh-TW" sz="1350" dirty="0">
                <a:solidFill>
                  <a:srgbClr val="000000"/>
                </a:solidFill>
                <a:latin typeface="Arial"/>
                <a:ea typeface="Arial"/>
                <a:cs typeface="Arial"/>
                <a:sym typeface="Arial"/>
              </a:rPr>
              <a:t> Spread-spectrum techniques : </a:t>
            </a:r>
            <a:r>
              <a:rPr lang="zh-TW" sz="1350" dirty="0">
                <a:solidFill>
                  <a:srgbClr val="000000"/>
                </a:solidFill>
                <a:latin typeface="Times New Roman"/>
                <a:ea typeface="Times New Roman"/>
                <a:cs typeface="Times New Roman"/>
                <a:sym typeface="Times New Roman"/>
              </a:rPr>
              <a:t>隱藏數據根據傳播光譜技術（如跳頻）在整個封面圖像中傳播</a:t>
            </a:r>
            <a:endParaRPr sz="1350" dirty="0">
              <a:solidFill>
                <a:srgbClr val="000000"/>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sz="1350" dirty="0">
              <a:solidFill>
                <a:srgbClr val="000000"/>
              </a:solidFill>
              <a:latin typeface="Times New Roman"/>
              <a:ea typeface="Times New Roman"/>
              <a:cs typeface="Times New Roman"/>
              <a:sym typeface="Times New Roman"/>
            </a:endParaRPr>
          </a:p>
        </p:txBody>
      </p:sp>
      <p:sp>
        <p:nvSpPr>
          <p:cNvPr id="5" name="文字方塊 4">
            <a:extLst>
              <a:ext uri="{FF2B5EF4-FFF2-40B4-BE49-F238E27FC236}">
                <a16:creationId xmlns:a16="http://schemas.microsoft.com/office/drawing/2014/main" id="{31B01325-E00F-5A93-14E8-FDD9CC5BC7E0}"/>
              </a:ext>
            </a:extLst>
          </p:cNvPr>
          <p:cNvSpPr txBox="1"/>
          <p:nvPr/>
        </p:nvSpPr>
        <p:spPr>
          <a:xfrm>
            <a:off x="8218524" y="4436436"/>
            <a:ext cx="567070" cy="307777"/>
          </a:xfrm>
          <a:prstGeom prst="rect">
            <a:avLst/>
          </a:prstGeom>
          <a:noFill/>
        </p:spPr>
        <p:txBody>
          <a:bodyPr wrap="square" rtlCol="0">
            <a:spAutoFit/>
          </a:bodyPr>
          <a:lstStyle/>
          <a:p>
            <a:r>
              <a:rPr lang="en-US" altLang="zh-TW" dirty="0"/>
              <a:t>p14</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技術需符合的要求</a:t>
            </a:r>
            <a:endParaRPr dirty="0"/>
          </a:p>
        </p:txBody>
      </p:sp>
      <p:sp>
        <p:nvSpPr>
          <p:cNvPr id="202" name="Google Shape;202;p25"/>
          <p:cNvSpPr txBox="1">
            <a:spLocks noGrp="1"/>
          </p:cNvSpPr>
          <p:nvPr>
            <p:ph type="body" idx="1"/>
          </p:nvPr>
        </p:nvSpPr>
        <p:spPr>
          <a:xfrm>
            <a:off x="891575" y="1692900"/>
            <a:ext cx="7505700" cy="2448000"/>
          </a:xfrm>
          <a:prstGeom prst="rect">
            <a:avLst/>
          </a:prstGeom>
        </p:spPr>
        <p:txBody>
          <a:bodyPr spcFirstLastPara="1" wrap="square" lIns="91425" tIns="91425" rIns="91425" bIns="91425" anchor="t" anchorCtr="0">
            <a:noAutofit/>
          </a:bodyPr>
          <a:lstStyle/>
          <a:p>
            <a:pPr marL="457200" lvl="0" indent="-314325" algn="l" rtl="0">
              <a:lnSpc>
                <a:spcPct val="200000"/>
              </a:lnSpc>
              <a:spcBef>
                <a:spcPts val="0"/>
              </a:spcBef>
              <a:spcAft>
                <a:spcPts val="0"/>
              </a:spcAft>
              <a:buSzPts val="1350"/>
              <a:buAutoNum type="arabicPeriod"/>
            </a:pPr>
            <a:r>
              <a:rPr lang="zh-TW" sz="1600" dirty="0"/>
              <a:t>安全(security) : </a:t>
            </a:r>
            <a:r>
              <a:rPr lang="zh-TW" sz="1600" dirty="0">
                <a:solidFill>
                  <a:srgbClr val="000000"/>
                </a:solidFill>
                <a:latin typeface="Times New Roman"/>
                <a:ea typeface="Times New Roman"/>
                <a:cs typeface="Times New Roman"/>
                <a:sym typeface="Times New Roman"/>
              </a:rPr>
              <a:t>如果竊聽者無法通過使用任何可訪問的手段檢測到</a:t>
            </a:r>
            <a:r>
              <a:rPr lang="zh-TW" sz="1600" dirty="0">
                <a:solidFill>
                  <a:srgbClr val="000000"/>
                </a:solidFill>
                <a:latin typeface="Arial"/>
                <a:ea typeface="Arial"/>
                <a:cs typeface="Arial"/>
                <a:sym typeface="Arial"/>
              </a:rPr>
              <a:t>stego</a:t>
            </a:r>
            <a:r>
              <a:rPr lang="zh-TW" sz="1600" dirty="0">
                <a:solidFill>
                  <a:srgbClr val="000000"/>
                </a:solidFill>
                <a:latin typeface="Times New Roman"/>
                <a:ea typeface="Times New Roman"/>
                <a:cs typeface="Times New Roman"/>
                <a:sym typeface="Times New Roman"/>
              </a:rPr>
              <a:t>內容物的存在，則系統可能被認為是安全的或隱寫能力強的</a:t>
            </a:r>
            <a:endParaRPr sz="1600" dirty="0">
              <a:solidFill>
                <a:srgbClr val="000000"/>
              </a:solidFill>
              <a:latin typeface="Times New Roman"/>
              <a:ea typeface="Times New Roman"/>
              <a:cs typeface="Times New Roman"/>
              <a:sym typeface="Times New Roman"/>
            </a:endParaRPr>
          </a:p>
          <a:p>
            <a:pPr marL="457200" lvl="0" indent="-314325" algn="l" rtl="0">
              <a:lnSpc>
                <a:spcPct val="200000"/>
              </a:lnSpc>
              <a:spcBef>
                <a:spcPts val="0"/>
              </a:spcBef>
              <a:spcAft>
                <a:spcPts val="0"/>
              </a:spcAft>
              <a:buSzPts val="1350"/>
              <a:buAutoNum type="arabicPeriod"/>
            </a:pPr>
            <a:r>
              <a:rPr lang="zh-TW" sz="1600" dirty="0"/>
              <a:t>負載(payload) : </a:t>
            </a:r>
            <a:r>
              <a:rPr lang="zh-TW" sz="1600" dirty="0">
                <a:solidFill>
                  <a:srgbClr val="000000"/>
                </a:solidFill>
                <a:latin typeface="Times New Roman"/>
                <a:ea typeface="Times New Roman"/>
                <a:cs typeface="Times New Roman"/>
                <a:sym typeface="Times New Roman"/>
              </a:rPr>
              <a:t>對大量數據容量和安全性的要求往往是矛盾的。根據特定的應用場景，必須尋求權衡。</a:t>
            </a:r>
            <a:endParaRPr sz="1600" dirty="0">
              <a:solidFill>
                <a:srgbClr val="000000"/>
              </a:solidFill>
              <a:latin typeface="Times New Roman"/>
              <a:ea typeface="Times New Roman"/>
              <a:cs typeface="Times New Roman"/>
              <a:sym typeface="Times New Roman"/>
            </a:endParaRPr>
          </a:p>
          <a:p>
            <a:pPr marL="457200" lvl="0" indent="-314325" algn="l" rtl="0">
              <a:lnSpc>
                <a:spcPct val="200000"/>
              </a:lnSpc>
              <a:spcBef>
                <a:spcPts val="0"/>
              </a:spcBef>
              <a:spcAft>
                <a:spcPts val="0"/>
              </a:spcAft>
              <a:buSzPts val="1350"/>
              <a:buAutoNum type="arabicPeriod"/>
            </a:pPr>
            <a:r>
              <a:rPr lang="zh-TW" sz="1600" dirty="0"/>
              <a:t>穩健性(robustness)</a:t>
            </a:r>
            <a:endParaRPr sz="1600" dirty="0"/>
          </a:p>
        </p:txBody>
      </p:sp>
      <p:sp>
        <p:nvSpPr>
          <p:cNvPr id="5" name="文字方塊 4">
            <a:extLst>
              <a:ext uri="{FF2B5EF4-FFF2-40B4-BE49-F238E27FC236}">
                <a16:creationId xmlns:a16="http://schemas.microsoft.com/office/drawing/2014/main" id="{3685C136-32D1-3274-4A8D-68DC7240AAEB}"/>
              </a:ext>
            </a:extLst>
          </p:cNvPr>
          <p:cNvSpPr txBox="1"/>
          <p:nvPr/>
        </p:nvSpPr>
        <p:spPr>
          <a:xfrm>
            <a:off x="8315103" y="4446244"/>
            <a:ext cx="567070" cy="307777"/>
          </a:xfrm>
          <a:prstGeom prst="rect">
            <a:avLst/>
          </a:prstGeom>
          <a:noFill/>
        </p:spPr>
        <p:txBody>
          <a:bodyPr wrap="square" rtlCol="0">
            <a:spAutoFit/>
          </a:bodyPr>
          <a:lstStyle/>
          <a:p>
            <a:r>
              <a:rPr lang="en-US" altLang="zh-TW" dirty="0"/>
              <a:t>p15</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819150"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TW" sz="3400"/>
              <a:t>隱藏分析</a:t>
            </a:r>
            <a:endParaRPr sz="3400"/>
          </a:p>
        </p:txBody>
      </p:sp>
      <p:sp>
        <p:nvSpPr>
          <p:cNvPr id="4" name="文字方塊 3">
            <a:extLst>
              <a:ext uri="{FF2B5EF4-FFF2-40B4-BE49-F238E27FC236}">
                <a16:creationId xmlns:a16="http://schemas.microsoft.com/office/drawing/2014/main" id="{9B2157ED-0617-1B27-4738-C6B3CD6ABFD8}"/>
              </a:ext>
            </a:extLst>
          </p:cNvPr>
          <p:cNvSpPr txBox="1"/>
          <p:nvPr/>
        </p:nvSpPr>
        <p:spPr>
          <a:xfrm>
            <a:off x="8268143" y="4490622"/>
            <a:ext cx="567070" cy="307777"/>
          </a:xfrm>
          <a:prstGeom prst="rect">
            <a:avLst/>
          </a:prstGeom>
          <a:noFill/>
        </p:spPr>
        <p:txBody>
          <a:bodyPr wrap="square" rtlCol="0">
            <a:spAutoFit/>
          </a:bodyPr>
          <a:lstStyle/>
          <a:p>
            <a:r>
              <a:rPr lang="en-US" altLang="zh-TW" dirty="0"/>
              <a:t>p16</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819149" y="632018"/>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方法</a:t>
            </a:r>
            <a:endParaRPr dirty="0"/>
          </a:p>
        </p:txBody>
      </p:sp>
      <p:sp>
        <p:nvSpPr>
          <p:cNvPr id="213" name="Google Shape;213;p27"/>
          <p:cNvSpPr txBox="1">
            <a:spLocks noGrp="1"/>
          </p:cNvSpPr>
          <p:nvPr>
            <p:ph type="body" idx="1"/>
          </p:nvPr>
        </p:nvSpPr>
        <p:spPr>
          <a:xfrm>
            <a:off x="939900" y="1015875"/>
            <a:ext cx="7505700" cy="2448000"/>
          </a:xfrm>
          <a:prstGeom prst="rect">
            <a:avLst/>
          </a:prstGeom>
        </p:spPr>
        <p:txBody>
          <a:bodyPr spcFirstLastPara="1" wrap="square" lIns="91425" tIns="91425" rIns="91425" bIns="91425" anchor="t" anchorCtr="0">
            <a:normAutofit/>
          </a:bodyPr>
          <a:lstStyle/>
          <a:p>
            <a:pPr marL="457200" lvl="0" indent="-314325" algn="l" rtl="0">
              <a:lnSpc>
                <a:spcPct val="200000"/>
              </a:lnSpc>
              <a:spcBef>
                <a:spcPts val="1200"/>
              </a:spcBef>
              <a:spcAft>
                <a:spcPts val="0"/>
              </a:spcAft>
              <a:buSzPts val="1350"/>
              <a:buAutoNum type="arabicPeriod"/>
            </a:pPr>
            <a:r>
              <a:rPr lang="zh-TW" sz="1350" dirty="0">
                <a:solidFill>
                  <a:srgbClr val="000000"/>
                </a:solidFill>
                <a:latin typeface="Times New Roman"/>
                <a:ea typeface="Times New Roman"/>
                <a:cs typeface="Times New Roman"/>
                <a:sym typeface="Times New Roman"/>
              </a:rPr>
              <a:t>視覺分析</a:t>
            </a:r>
            <a:r>
              <a:rPr lang="zh-TW" sz="1350" dirty="0">
                <a:solidFill>
                  <a:srgbClr val="000000"/>
                </a:solidFill>
                <a:latin typeface="Arial"/>
                <a:ea typeface="Arial"/>
                <a:cs typeface="Arial"/>
                <a:sym typeface="Arial"/>
              </a:rPr>
              <a:t> : </a:t>
            </a:r>
            <a:r>
              <a:rPr lang="zh-TW" sz="1350" dirty="0">
                <a:solidFill>
                  <a:srgbClr val="000000"/>
                </a:solidFill>
                <a:latin typeface="Times New Roman"/>
                <a:ea typeface="Times New Roman"/>
                <a:cs typeface="Times New Roman"/>
                <a:sym typeface="Times New Roman"/>
              </a:rPr>
              <a:t>當將機密數據插入圖元值接近飽和的相對平滑區域時，目視檢查可以成功</a:t>
            </a:r>
            <a:endParaRPr sz="1350" dirty="0">
              <a:solidFill>
                <a:srgbClr val="000000"/>
              </a:solidFill>
              <a:latin typeface="Times New Roman"/>
              <a:ea typeface="Times New Roman"/>
              <a:cs typeface="Times New Roman"/>
              <a:sym typeface="Times New Roman"/>
            </a:endParaRPr>
          </a:p>
          <a:p>
            <a:pPr marL="457200" lvl="0" indent="-314325" algn="l" rtl="0">
              <a:lnSpc>
                <a:spcPct val="200000"/>
              </a:lnSpc>
              <a:spcBef>
                <a:spcPts val="0"/>
              </a:spcBef>
              <a:spcAft>
                <a:spcPts val="0"/>
              </a:spcAft>
              <a:buSzPts val="1350"/>
              <a:buAutoNum type="arabicPeriod"/>
            </a:pPr>
            <a:r>
              <a:rPr lang="zh-TW" sz="1350" dirty="0">
                <a:solidFill>
                  <a:srgbClr val="000000"/>
                </a:solidFill>
                <a:latin typeface="Arial"/>
                <a:ea typeface="Arial"/>
                <a:cs typeface="Arial"/>
                <a:sym typeface="Arial"/>
              </a:rPr>
              <a:t> </a:t>
            </a:r>
            <a:r>
              <a:rPr lang="zh-TW" sz="1350" dirty="0">
                <a:solidFill>
                  <a:srgbClr val="000000"/>
                </a:solidFill>
                <a:latin typeface="Times New Roman"/>
                <a:ea typeface="Times New Roman"/>
                <a:cs typeface="Times New Roman"/>
                <a:sym typeface="Times New Roman"/>
              </a:rPr>
              <a:t>統計（演算法）分析</a:t>
            </a:r>
            <a:r>
              <a:rPr lang="zh-TW" sz="1350" dirty="0">
                <a:solidFill>
                  <a:srgbClr val="000000"/>
                </a:solidFill>
                <a:latin typeface="Arial"/>
                <a:ea typeface="Arial"/>
                <a:cs typeface="Arial"/>
                <a:sym typeface="Arial"/>
              </a:rPr>
              <a:t> : </a:t>
            </a:r>
            <a:r>
              <a:rPr lang="zh-TW" sz="1350" dirty="0">
                <a:solidFill>
                  <a:srgbClr val="000000"/>
                </a:solidFill>
                <a:latin typeface="Times New Roman"/>
                <a:ea typeface="Times New Roman"/>
                <a:cs typeface="Times New Roman"/>
                <a:sym typeface="Times New Roman"/>
              </a:rPr>
              <a:t>揭示了由隱寫嵌入引起的圖像統計行為的微小變化</a:t>
            </a:r>
            <a:endParaRPr sz="1350" dirty="0"/>
          </a:p>
        </p:txBody>
      </p:sp>
      <p:pic>
        <p:nvPicPr>
          <p:cNvPr id="214" name="Google Shape;214;p27"/>
          <p:cNvPicPr preferRelativeResize="0"/>
          <p:nvPr/>
        </p:nvPicPr>
        <p:blipFill>
          <a:blip r:embed="rId3">
            <a:alphaModFix/>
          </a:blip>
          <a:stretch>
            <a:fillRect/>
          </a:stretch>
        </p:blipFill>
        <p:spPr>
          <a:xfrm>
            <a:off x="1396245" y="2073624"/>
            <a:ext cx="6351507" cy="2400625"/>
          </a:xfrm>
          <a:prstGeom prst="rect">
            <a:avLst/>
          </a:prstGeom>
          <a:noFill/>
          <a:ln>
            <a:noFill/>
          </a:ln>
        </p:spPr>
      </p:pic>
      <p:sp>
        <p:nvSpPr>
          <p:cNvPr id="6" name="文字方塊 5">
            <a:extLst>
              <a:ext uri="{FF2B5EF4-FFF2-40B4-BE49-F238E27FC236}">
                <a16:creationId xmlns:a16="http://schemas.microsoft.com/office/drawing/2014/main" id="{187FCE0E-004C-B82A-AB68-B842E51E2619}"/>
              </a:ext>
            </a:extLst>
          </p:cNvPr>
          <p:cNvSpPr txBox="1"/>
          <p:nvPr/>
        </p:nvSpPr>
        <p:spPr>
          <a:xfrm>
            <a:off x="8213530" y="4498342"/>
            <a:ext cx="567070" cy="307777"/>
          </a:xfrm>
          <a:prstGeom prst="rect">
            <a:avLst/>
          </a:prstGeom>
          <a:noFill/>
        </p:spPr>
        <p:txBody>
          <a:bodyPr wrap="square" rtlCol="0">
            <a:spAutoFit/>
          </a:bodyPr>
          <a:lstStyle/>
          <a:p>
            <a:r>
              <a:rPr lang="en-US" altLang="zh-TW" dirty="0"/>
              <a:t>p17</a:t>
            </a:r>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819150" y="6646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隱藏方法與其相對應的檢測方法</a:t>
            </a:r>
            <a:endParaRPr dirty="0"/>
          </a:p>
        </p:txBody>
      </p:sp>
      <p:graphicFrame>
        <p:nvGraphicFramePr>
          <p:cNvPr id="220" name="Google Shape;220;p28"/>
          <p:cNvGraphicFramePr/>
          <p:nvPr>
            <p:extLst>
              <p:ext uri="{D42A27DB-BD31-4B8C-83A1-F6EECF244321}">
                <p14:modId xmlns:p14="http://schemas.microsoft.com/office/powerpoint/2010/main" val="1696606641"/>
              </p:ext>
            </p:extLst>
          </p:nvPr>
        </p:nvGraphicFramePr>
        <p:xfrm>
          <a:off x="952500" y="1338923"/>
          <a:ext cx="7239000" cy="3261210"/>
        </p:xfrm>
        <a:graphic>
          <a:graphicData uri="http://schemas.openxmlformats.org/drawingml/2006/table">
            <a:tbl>
              <a:tblPr>
                <a:noFill/>
                <a:tableStyleId>{40D2B697-3A9F-47A6-A696-9873BDA7092E}</a:tableStyleId>
              </a:tblPr>
              <a:tblGrid>
                <a:gridCol w="1998575">
                  <a:extLst>
                    <a:ext uri="{9D8B030D-6E8A-4147-A177-3AD203B41FA5}">
                      <a16:colId xmlns:a16="http://schemas.microsoft.com/office/drawing/2014/main" val="20000"/>
                    </a:ext>
                  </a:extLst>
                </a:gridCol>
                <a:gridCol w="1273250">
                  <a:extLst>
                    <a:ext uri="{9D8B030D-6E8A-4147-A177-3AD203B41FA5}">
                      <a16:colId xmlns:a16="http://schemas.microsoft.com/office/drawing/2014/main" val="20001"/>
                    </a:ext>
                  </a:extLst>
                </a:gridCol>
                <a:gridCol w="39671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zh-TW"/>
                        <a:t>隱藏方法</a:t>
                      </a:r>
                      <a:endParaRPr/>
                    </a:p>
                  </a:txBody>
                  <a:tcPr marL="91425" marR="91425" marT="91425" marB="91425"/>
                </a:tc>
                <a:tc>
                  <a:txBody>
                    <a:bodyPr/>
                    <a:lstStyle/>
                    <a:p>
                      <a:pPr marL="0" lvl="0" indent="0" algn="l" rtl="0">
                        <a:spcBef>
                          <a:spcPts val="0"/>
                        </a:spcBef>
                        <a:spcAft>
                          <a:spcPts val="0"/>
                        </a:spcAft>
                        <a:buNone/>
                      </a:pPr>
                      <a:r>
                        <a:rPr lang="zh-TW" dirty="0"/>
                        <a:t>檢測方法</a:t>
                      </a:r>
                      <a:endParaRPr dirty="0"/>
                    </a:p>
                  </a:txBody>
                  <a:tcPr marL="91425" marR="91425" marT="91425" marB="91425"/>
                </a:tc>
                <a:tc>
                  <a:txBody>
                    <a:bodyPr/>
                    <a:lstStyle/>
                    <a:p>
                      <a:pPr marL="0" lvl="0" indent="0" algn="l" rtl="0">
                        <a:spcBef>
                          <a:spcPts val="0"/>
                        </a:spcBef>
                        <a:spcAft>
                          <a:spcPts val="0"/>
                        </a:spcAft>
                        <a:buNone/>
                      </a:pPr>
                      <a:r>
                        <a:rPr lang="zh-TW" dirty="0"/>
                        <a:t>描述</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TW" dirty="0"/>
                        <a:t>LSB modification</a:t>
                      </a:r>
                      <a:endParaRPr dirty="0"/>
                    </a:p>
                  </a:txBody>
                  <a:tcPr marL="91425" marR="91425" marT="91425" marB="91425"/>
                </a:tc>
                <a:tc>
                  <a:txBody>
                    <a:bodyPr/>
                    <a:lstStyle/>
                    <a:p>
                      <a:pPr marL="0" lvl="0" indent="0" algn="l" rtl="0">
                        <a:spcBef>
                          <a:spcPts val="0"/>
                        </a:spcBef>
                        <a:spcAft>
                          <a:spcPts val="0"/>
                        </a:spcAft>
                        <a:buNone/>
                      </a:pPr>
                      <a:r>
                        <a:rPr lang="zh-TW"/>
                        <a:t>RS steganalysis</a:t>
                      </a:r>
                      <a:endParaRPr/>
                    </a:p>
                  </a:txBody>
                  <a:tcPr marL="91425" marR="91425" marT="91425" marB="91425"/>
                </a:tc>
                <a:tc>
                  <a:txBody>
                    <a:bodyPr/>
                    <a:lstStyle/>
                    <a:p>
                      <a:pPr marL="0" lvl="0" indent="0" algn="l" rtl="0">
                        <a:spcBef>
                          <a:spcPts val="0"/>
                        </a:spcBef>
                        <a:spcAft>
                          <a:spcPts val="0"/>
                        </a:spcAft>
                        <a:buNone/>
                      </a:pPr>
                      <a:r>
                        <a:rPr lang="zh-TW" dirty="0"/>
                        <a:t>分析中使用了基於圖元空間相關性的對偶統計與隱寫嵌入引起的LSB隨機化的敏感性。</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zh-TW"/>
                        <a:t>Steganography in palette images</a:t>
                      </a:r>
                      <a:endParaRPr/>
                    </a:p>
                  </a:txBody>
                  <a:tcPr marL="91425" marR="91425" marT="91425" marB="91425"/>
                </a:tc>
                <a:tc>
                  <a:txBody>
                    <a:bodyPr/>
                    <a:lstStyle/>
                    <a:p>
                      <a:pPr marL="0" lvl="0" indent="0" algn="l" rtl="0">
                        <a:spcBef>
                          <a:spcPts val="0"/>
                        </a:spcBef>
                        <a:spcAft>
                          <a:spcPts val="0"/>
                        </a:spcAft>
                        <a:buNone/>
                      </a:pPr>
                      <a:r>
                        <a:rPr lang="zh-TW"/>
                        <a:t>Palette checking</a:t>
                      </a:r>
                      <a:endParaRPr/>
                    </a:p>
                  </a:txBody>
                  <a:tcPr marL="91425" marR="91425" marT="91425" marB="91425"/>
                </a:tc>
                <a:tc>
                  <a:txBody>
                    <a:bodyPr/>
                    <a:lstStyle/>
                    <a:p>
                      <a:pPr marL="0" lvl="0" indent="0" algn="l" rtl="0">
                        <a:spcBef>
                          <a:spcPts val="0"/>
                        </a:spcBef>
                        <a:spcAft>
                          <a:spcPts val="0"/>
                        </a:spcAft>
                        <a:buNone/>
                      </a:pPr>
                      <a:r>
                        <a:rPr lang="zh-TW" dirty="0"/>
                        <a:t>調色板排序的特殊性是系統修改的明顯標誌。</a:t>
                      </a:r>
                      <a:endParaRPr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zh-TW"/>
                        <a:t>LSB embedding in true-color (24 bits) images</a:t>
                      </a:r>
                      <a:endParaRPr/>
                    </a:p>
                  </a:txBody>
                  <a:tcPr marL="91425" marR="91425" marT="91425" marB="91425"/>
                </a:tc>
                <a:tc>
                  <a:txBody>
                    <a:bodyPr/>
                    <a:lstStyle/>
                    <a:p>
                      <a:pPr marL="0" lvl="0" indent="0" algn="l" rtl="0">
                        <a:spcBef>
                          <a:spcPts val="0"/>
                        </a:spcBef>
                        <a:spcAft>
                          <a:spcPts val="0"/>
                        </a:spcAft>
                        <a:buNone/>
                      </a:pPr>
                      <a:r>
                        <a:rPr lang="zh-TW"/>
                        <a:t>RQP method</a:t>
                      </a:r>
                      <a:endParaRPr/>
                    </a:p>
                  </a:txBody>
                  <a:tcPr marL="91425" marR="91425" marT="91425" marB="91425"/>
                </a:tc>
                <a:tc>
                  <a:txBody>
                    <a:bodyPr/>
                    <a:lstStyle/>
                    <a:p>
                      <a:pPr marL="0" lvl="0" indent="0" algn="l" rtl="0">
                        <a:spcBef>
                          <a:spcPts val="0"/>
                        </a:spcBef>
                        <a:spcAft>
                          <a:spcPts val="0"/>
                        </a:spcAft>
                        <a:buNone/>
                      </a:pPr>
                      <a:r>
                        <a:rPr lang="zh-TW"/>
                        <a:t>基於分析嵌入引起的近距離顏色對數量增加的方法.</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zh-TW"/>
                        <a:t>QIM or other quantizationrelated embedding methods</a:t>
                      </a:r>
                      <a:endParaRPr/>
                    </a:p>
                  </a:txBody>
                  <a:tcPr marL="91425" marR="91425" marT="91425" marB="91425"/>
                </a:tc>
                <a:tc>
                  <a:txBody>
                    <a:bodyPr/>
                    <a:lstStyle/>
                    <a:p>
                      <a:pPr marL="0" lvl="0" indent="0" algn="l" rtl="0">
                        <a:spcBef>
                          <a:spcPts val="0"/>
                        </a:spcBef>
                        <a:spcAft>
                          <a:spcPts val="0"/>
                        </a:spcAft>
                        <a:buNone/>
                      </a:pPr>
                      <a:r>
                        <a:rPr lang="zh-TW"/>
                        <a:t>Histogram analysis</a:t>
                      </a:r>
                      <a:endParaRPr/>
                    </a:p>
                  </a:txBody>
                  <a:tcPr marL="91425" marR="91425" marT="91425" marB="91425"/>
                </a:tc>
                <a:tc>
                  <a:txBody>
                    <a:bodyPr/>
                    <a:lstStyle/>
                    <a:p>
                      <a:pPr marL="0" lvl="0" indent="0" algn="l" rtl="0">
                        <a:spcBef>
                          <a:spcPts val="0"/>
                        </a:spcBef>
                        <a:spcAft>
                          <a:spcPts val="0"/>
                        </a:spcAft>
                        <a:buNone/>
                      </a:pPr>
                      <a:r>
                        <a:rPr lang="zh-TW" dirty="0"/>
                        <a:t>該方法揭示了由於量化相關修飾而導致的特定係數的離散性或週期性</a:t>
                      </a: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5" name="文字方塊 4">
            <a:extLst>
              <a:ext uri="{FF2B5EF4-FFF2-40B4-BE49-F238E27FC236}">
                <a16:creationId xmlns:a16="http://schemas.microsoft.com/office/drawing/2014/main" id="{976871D2-8C99-45FA-D76B-805A4C7CA2A3}"/>
              </a:ext>
            </a:extLst>
          </p:cNvPr>
          <p:cNvSpPr txBox="1"/>
          <p:nvPr/>
        </p:nvSpPr>
        <p:spPr>
          <a:xfrm>
            <a:off x="8285421" y="4600133"/>
            <a:ext cx="567070" cy="307777"/>
          </a:xfrm>
          <a:prstGeom prst="rect">
            <a:avLst/>
          </a:prstGeom>
          <a:noFill/>
        </p:spPr>
        <p:txBody>
          <a:bodyPr wrap="square" rtlCol="0">
            <a:spAutoFit/>
          </a:bodyPr>
          <a:lstStyle/>
          <a:p>
            <a:r>
              <a:rPr lang="en-US" altLang="zh-TW" dirty="0"/>
              <a:t>p18</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819150" y="7046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4000" dirty="0"/>
              <a:t>outline</a:t>
            </a:r>
            <a:endParaRPr sz="4000" dirty="0"/>
          </a:p>
        </p:txBody>
      </p:sp>
      <p:sp>
        <p:nvSpPr>
          <p:cNvPr id="134" name="Google Shape;134;p14"/>
          <p:cNvSpPr txBox="1">
            <a:spLocks noGrp="1"/>
          </p:cNvSpPr>
          <p:nvPr>
            <p:ph type="body" idx="1"/>
          </p:nvPr>
        </p:nvSpPr>
        <p:spPr>
          <a:xfrm>
            <a:off x="819150" y="1605950"/>
            <a:ext cx="7505700" cy="2832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zh-TW" sz="1800" dirty="0"/>
              <a:t>何謂資訊隱藏</a:t>
            </a:r>
            <a:endParaRPr sz="1800" dirty="0"/>
          </a:p>
          <a:p>
            <a:pPr marL="457200" lvl="0" indent="-342900" algn="l" rtl="0">
              <a:spcBef>
                <a:spcPts val="0"/>
              </a:spcBef>
              <a:spcAft>
                <a:spcPts val="0"/>
              </a:spcAft>
              <a:buSzPts val="1800"/>
              <a:buAutoNum type="arabicPeriod"/>
            </a:pPr>
            <a:r>
              <a:rPr lang="zh-TW" sz="1800" dirty="0"/>
              <a:t>資訊隱藏 v.s 浮水印</a:t>
            </a:r>
            <a:endParaRPr sz="1800" dirty="0"/>
          </a:p>
          <a:p>
            <a:pPr marL="457200" lvl="0" indent="-342900" algn="l" rtl="0">
              <a:spcBef>
                <a:spcPts val="0"/>
              </a:spcBef>
              <a:spcAft>
                <a:spcPts val="0"/>
              </a:spcAft>
              <a:buSzPts val="1800"/>
              <a:buAutoNum type="arabicPeriod"/>
            </a:pPr>
            <a:r>
              <a:rPr lang="zh-TW" sz="1800" dirty="0"/>
              <a:t>相關技術</a:t>
            </a:r>
            <a:endParaRPr sz="1800" dirty="0"/>
          </a:p>
          <a:p>
            <a:pPr marL="457200" lvl="0" indent="-342900" algn="l" rtl="0">
              <a:spcBef>
                <a:spcPts val="0"/>
              </a:spcBef>
              <a:spcAft>
                <a:spcPts val="0"/>
              </a:spcAft>
              <a:buSzPts val="1800"/>
              <a:buAutoNum type="arabicPeriod"/>
            </a:pPr>
            <a:r>
              <a:rPr lang="zh-TW" sz="1800" dirty="0"/>
              <a:t>隱藏分析</a:t>
            </a:r>
            <a:endParaRPr sz="1800" dirty="0"/>
          </a:p>
          <a:p>
            <a:pPr marL="457200" lvl="0" indent="-342900" algn="l" rtl="0">
              <a:spcBef>
                <a:spcPts val="0"/>
              </a:spcBef>
              <a:spcAft>
                <a:spcPts val="0"/>
              </a:spcAft>
              <a:buSzPts val="1800"/>
              <a:buAutoNum type="arabicPeriod"/>
            </a:pPr>
            <a:r>
              <a:rPr lang="zh-TW" sz="1800" dirty="0"/>
              <a:t>工具介紹與</a:t>
            </a:r>
            <a:r>
              <a:rPr lang="en-US" altLang="zh-TW" sz="1800" dirty="0"/>
              <a:t>DEMO</a:t>
            </a:r>
            <a:endParaRPr sz="1800" dirty="0"/>
          </a:p>
        </p:txBody>
      </p:sp>
      <p:sp>
        <p:nvSpPr>
          <p:cNvPr id="2" name="文字方塊 1">
            <a:extLst>
              <a:ext uri="{FF2B5EF4-FFF2-40B4-BE49-F238E27FC236}">
                <a16:creationId xmlns:a16="http://schemas.microsoft.com/office/drawing/2014/main" id="{6381EEAC-FAB3-7C5E-6734-AC558D9542EB}"/>
              </a:ext>
            </a:extLst>
          </p:cNvPr>
          <p:cNvSpPr txBox="1"/>
          <p:nvPr/>
        </p:nvSpPr>
        <p:spPr>
          <a:xfrm>
            <a:off x="8041315" y="4341766"/>
            <a:ext cx="567070" cy="307777"/>
          </a:xfrm>
          <a:prstGeom prst="rect">
            <a:avLst/>
          </a:prstGeom>
          <a:noFill/>
        </p:spPr>
        <p:txBody>
          <a:bodyPr wrap="square" rtlCol="0">
            <a:spAutoFit/>
          </a:bodyPr>
          <a:lstStyle/>
          <a:p>
            <a:r>
              <a:rPr lang="en-US" altLang="zh-TW" dirty="0"/>
              <a:t>p1</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819150"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TW" sz="3400" dirty="0"/>
              <a:t>工具介紹與</a:t>
            </a:r>
            <a:r>
              <a:rPr lang="en-US" altLang="zh-TW" sz="3400" dirty="0"/>
              <a:t>DEMO</a:t>
            </a:r>
            <a:endParaRPr sz="3400" dirty="0"/>
          </a:p>
        </p:txBody>
      </p:sp>
      <p:sp>
        <p:nvSpPr>
          <p:cNvPr id="4" name="文字方塊 3">
            <a:extLst>
              <a:ext uri="{FF2B5EF4-FFF2-40B4-BE49-F238E27FC236}">
                <a16:creationId xmlns:a16="http://schemas.microsoft.com/office/drawing/2014/main" id="{11C6AAD1-774D-94DC-B2BF-DCD7A3454EA4}"/>
              </a:ext>
            </a:extLst>
          </p:cNvPr>
          <p:cNvSpPr txBox="1"/>
          <p:nvPr/>
        </p:nvSpPr>
        <p:spPr>
          <a:xfrm>
            <a:off x="8324850" y="4469357"/>
            <a:ext cx="567070" cy="307777"/>
          </a:xfrm>
          <a:prstGeom prst="rect">
            <a:avLst/>
          </a:prstGeom>
          <a:noFill/>
        </p:spPr>
        <p:txBody>
          <a:bodyPr wrap="square" rtlCol="0">
            <a:spAutoFit/>
          </a:bodyPr>
          <a:lstStyle/>
          <a:p>
            <a:r>
              <a:rPr lang="en-US" altLang="zh-TW" dirty="0"/>
              <a:t>p19</a:t>
            </a: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819150" y="687236"/>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Hide4PGP</a:t>
            </a:r>
            <a:endParaRPr dirty="0"/>
          </a:p>
        </p:txBody>
      </p:sp>
      <p:sp>
        <p:nvSpPr>
          <p:cNvPr id="231" name="Google Shape;231;p30"/>
          <p:cNvSpPr txBox="1">
            <a:spLocks noGrp="1"/>
          </p:cNvSpPr>
          <p:nvPr>
            <p:ph type="body" idx="1"/>
          </p:nvPr>
        </p:nvSpPr>
        <p:spPr>
          <a:xfrm>
            <a:off x="819150" y="1164536"/>
            <a:ext cx="7505700" cy="30177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zh-TW" sz="1600" dirty="0"/>
              <a:t>能夠於bmp、wav或voc檔中隱藏訊息</a:t>
            </a:r>
            <a:endParaRPr lang="en-US" altLang="zh-TW" sz="1600" dirty="0"/>
          </a:p>
          <a:p>
            <a:pPr marL="457200" lvl="0" indent="-330200" algn="l" rtl="0">
              <a:spcBef>
                <a:spcPts val="0"/>
              </a:spcBef>
              <a:spcAft>
                <a:spcPts val="0"/>
              </a:spcAft>
              <a:buSzPts val="1600"/>
              <a:buChar char="●"/>
            </a:pPr>
            <a:r>
              <a:rPr lang="zh-TW" altLang="en-US" sz="1600" dirty="0"/>
              <a:t>能夠先查看能藏多少 </a:t>
            </a:r>
            <a:r>
              <a:rPr lang="en-US" altLang="zh-TW" sz="1600" dirty="0"/>
              <a:t>bit</a:t>
            </a:r>
            <a:r>
              <a:rPr lang="zh-TW" altLang="en-US" sz="1600" dirty="0"/>
              <a:t> 的資料</a:t>
            </a:r>
            <a:endParaRPr sz="1600" dirty="0"/>
          </a:p>
        </p:txBody>
      </p:sp>
      <p:pic>
        <p:nvPicPr>
          <p:cNvPr id="3" name="圖片 2">
            <a:extLst>
              <a:ext uri="{FF2B5EF4-FFF2-40B4-BE49-F238E27FC236}">
                <a16:creationId xmlns:a16="http://schemas.microsoft.com/office/drawing/2014/main" id="{0D5F790B-9593-4C0E-E06A-1443170E1307}"/>
              </a:ext>
            </a:extLst>
          </p:cNvPr>
          <p:cNvPicPr>
            <a:picLocks noChangeAspect="1"/>
          </p:cNvPicPr>
          <p:nvPr/>
        </p:nvPicPr>
        <p:blipFill>
          <a:blip r:embed="rId3"/>
          <a:stretch>
            <a:fillRect/>
          </a:stretch>
        </p:blipFill>
        <p:spPr>
          <a:xfrm>
            <a:off x="1163581" y="1899990"/>
            <a:ext cx="2438400" cy="2438400"/>
          </a:xfrm>
          <a:prstGeom prst="rect">
            <a:avLst/>
          </a:prstGeom>
        </p:spPr>
      </p:pic>
      <p:pic>
        <p:nvPicPr>
          <p:cNvPr id="5" name="圖片 4">
            <a:extLst>
              <a:ext uri="{FF2B5EF4-FFF2-40B4-BE49-F238E27FC236}">
                <a16:creationId xmlns:a16="http://schemas.microsoft.com/office/drawing/2014/main" id="{1587AA48-6114-0C44-6816-A58F674968D4}"/>
              </a:ext>
            </a:extLst>
          </p:cNvPr>
          <p:cNvPicPr>
            <a:picLocks noChangeAspect="1"/>
          </p:cNvPicPr>
          <p:nvPr/>
        </p:nvPicPr>
        <p:blipFill>
          <a:blip r:embed="rId4"/>
          <a:stretch>
            <a:fillRect/>
          </a:stretch>
        </p:blipFill>
        <p:spPr>
          <a:xfrm>
            <a:off x="5542019" y="1899990"/>
            <a:ext cx="2438400" cy="2438400"/>
          </a:xfrm>
          <a:prstGeom prst="rect">
            <a:avLst/>
          </a:prstGeom>
        </p:spPr>
      </p:pic>
      <p:sp>
        <p:nvSpPr>
          <p:cNvPr id="6" name="箭號: 向右 5">
            <a:extLst>
              <a:ext uri="{FF2B5EF4-FFF2-40B4-BE49-F238E27FC236}">
                <a16:creationId xmlns:a16="http://schemas.microsoft.com/office/drawing/2014/main" id="{A0FC86C1-5B53-C2EC-6A62-57A1E4A7D5A0}"/>
              </a:ext>
            </a:extLst>
          </p:cNvPr>
          <p:cNvSpPr/>
          <p:nvPr/>
        </p:nvSpPr>
        <p:spPr>
          <a:xfrm>
            <a:off x="3808887" y="2910804"/>
            <a:ext cx="1588520" cy="627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0484D338-AD66-9F80-D0DC-AE3304C91A9F}"/>
              </a:ext>
            </a:extLst>
          </p:cNvPr>
          <p:cNvSpPr txBox="1"/>
          <p:nvPr/>
        </p:nvSpPr>
        <p:spPr>
          <a:xfrm>
            <a:off x="3920129" y="2701426"/>
            <a:ext cx="1477278" cy="523220"/>
          </a:xfrm>
          <a:prstGeom prst="rect">
            <a:avLst/>
          </a:prstGeom>
          <a:noFill/>
        </p:spPr>
        <p:txBody>
          <a:bodyPr wrap="square" rtlCol="0">
            <a:spAutoFit/>
          </a:bodyPr>
          <a:lstStyle/>
          <a:p>
            <a:r>
              <a:rPr lang="en-US" altLang="zh-TW" dirty="0"/>
              <a:t>Hello world!</a:t>
            </a:r>
          </a:p>
          <a:p>
            <a:endParaRPr lang="zh-TW" altLang="en-US" dirty="0"/>
          </a:p>
        </p:txBody>
      </p:sp>
      <p:sp>
        <p:nvSpPr>
          <p:cNvPr id="2" name="文字方塊 1">
            <a:extLst>
              <a:ext uri="{FF2B5EF4-FFF2-40B4-BE49-F238E27FC236}">
                <a16:creationId xmlns:a16="http://schemas.microsoft.com/office/drawing/2014/main" id="{60964F02-CF51-E3B2-DE74-10F733F08059}"/>
              </a:ext>
            </a:extLst>
          </p:cNvPr>
          <p:cNvSpPr txBox="1"/>
          <p:nvPr/>
        </p:nvSpPr>
        <p:spPr>
          <a:xfrm>
            <a:off x="1057799" y="4526695"/>
            <a:ext cx="5088363" cy="261610"/>
          </a:xfrm>
          <a:prstGeom prst="rect">
            <a:avLst/>
          </a:prstGeom>
          <a:noFill/>
        </p:spPr>
        <p:txBody>
          <a:bodyPr wrap="square" rtlCol="0">
            <a:spAutoFit/>
          </a:bodyPr>
          <a:lstStyle/>
          <a:p>
            <a:r>
              <a:rPr lang="zh-TW" altLang="en-US" sz="1100" dirty="0"/>
              <a:t>下載連結 </a:t>
            </a:r>
            <a:r>
              <a:rPr lang="en-US" altLang="zh-TW" sz="1100" dirty="0"/>
              <a:t>:</a:t>
            </a:r>
            <a:r>
              <a:rPr lang="zh-TW" altLang="en-US" sz="1100" dirty="0"/>
              <a:t> </a:t>
            </a:r>
            <a:r>
              <a:rPr lang="en-US" altLang="zh-TW" sz="1100" dirty="0"/>
              <a:t>http://www.heinz-repp.onlinehome.de/Hide4PGP.htm</a:t>
            </a:r>
            <a:endParaRPr lang="zh-TW" altLang="en-US" sz="1100" dirty="0"/>
          </a:p>
        </p:txBody>
      </p:sp>
      <p:sp>
        <p:nvSpPr>
          <p:cNvPr id="10" name="文字方塊 9">
            <a:extLst>
              <a:ext uri="{FF2B5EF4-FFF2-40B4-BE49-F238E27FC236}">
                <a16:creationId xmlns:a16="http://schemas.microsoft.com/office/drawing/2014/main" id="{B87745C6-6142-C197-54F9-80F1FCE662B1}"/>
              </a:ext>
            </a:extLst>
          </p:cNvPr>
          <p:cNvSpPr txBox="1"/>
          <p:nvPr/>
        </p:nvSpPr>
        <p:spPr>
          <a:xfrm>
            <a:off x="8324850" y="4469357"/>
            <a:ext cx="567070" cy="307777"/>
          </a:xfrm>
          <a:prstGeom prst="rect">
            <a:avLst/>
          </a:prstGeom>
          <a:noFill/>
        </p:spPr>
        <p:txBody>
          <a:bodyPr wrap="square" rtlCol="0">
            <a:spAutoFit/>
          </a:bodyPr>
          <a:lstStyle/>
          <a:p>
            <a:r>
              <a:rPr lang="en-US" altLang="zh-TW" dirty="0"/>
              <a:t>p20</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3D997E-C52B-27CB-051E-3F998ED5D841}"/>
              </a:ext>
            </a:extLst>
          </p:cNvPr>
          <p:cNvSpPr>
            <a:spLocks noGrp="1"/>
          </p:cNvSpPr>
          <p:nvPr>
            <p:ph type="title"/>
          </p:nvPr>
        </p:nvSpPr>
        <p:spPr/>
        <p:txBody>
          <a:bodyPr/>
          <a:lstStyle/>
          <a:p>
            <a:r>
              <a:rPr lang="en-US" altLang="zh-TW" dirty="0" err="1"/>
              <a:t>StegHide</a:t>
            </a:r>
            <a:endParaRPr lang="zh-TW" altLang="en-US" dirty="0"/>
          </a:p>
        </p:txBody>
      </p:sp>
      <p:sp>
        <p:nvSpPr>
          <p:cNvPr id="3" name="文字版面配置區 2">
            <a:extLst>
              <a:ext uri="{FF2B5EF4-FFF2-40B4-BE49-F238E27FC236}">
                <a16:creationId xmlns:a16="http://schemas.microsoft.com/office/drawing/2014/main" id="{32645224-664E-7EDD-D4CC-3181F195B105}"/>
              </a:ext>
            </a:extLst>
          </p:cNvPr>
          <p:cNvSpPr>
            <a:spLocks noGrp="1"/>
          </p:cNvSpPr>
          <p:nvPr>
            <p:ph type="body" idx="1"/>
          </p:nvPr>
        </p:nvSpPr>
        <p:spPr>
          <a:xfrm>
            <a:off x="819150" y="1536863"/>
            <a:ext cx="7505700" cy="2448000"/>
          </a:xfrm>
        </p:spPr>
        <p:txBody>
          <a:bodyPr/>
          <a:lstStyle/>
          <a:p>
            <a:r>
              <a:rPr lang="zh-TW" altLang="zh-TW" sz="1600" dirty="0"/>
              <a:t>能夠於</a:t>
            </a:r>
            <a:r>
              <a:rPr lang="en-US" altLang="zh-TW" sz="1600" dirty="0"/>
              <a:t>jpeg</a:t>
            </a:r>
            <a:r>
              <a:rPr lang="zh-TW" altLang="en-US" sz="1600" dirty="0"/>
              <a:t>、</a:t>
            </a:r>
            <a:r>
              <a:rPr lang="zh-TW" altLang="zh-TW" sz="1600" dirty="0"/>
              <a:t>bmp、wav或</a:t>
            </a:r>
            <a:r>
              <a:rPr lang="en-US" altLang="zh-TW" sz="1600" dirty="0"/>
              <a:t>au</a:t>
            </a:r>
            <a:r>
              <a:rPr lang="zh-TW" altLang="zh-TW" sz="1600" dirty="0"/>
              <a:t>檔中隱藏訊息</a:t>
            </a:r>
            <a:endParaRPr lang="en-US" altLang="zh-TW" sz="1600" dirty="0"/>
          </a:p>
          <a:p>
            <a:r>
              <a:rPr lang="zh-TW" altLang="en-US" sz="1600" dirty="0"/>
              <a:t>嵌入數據後須設定 </a:t>
            </a:r>
            <a:r>
              <a:rPr lang="en-US" altLang="zh-TW" sz="1600" dirty="0"/>
              <a:t>passphrase </a:t>
            </a:r>
            <a:r>
              <a:rPr lang="zh-TW" altLang="en-US" sz="1600" dirty="0"/>
              <a:t>，降低被破解可能性</a:t>
            </a:r>
            <a:endParaRPr lang="en-US" altLang="zh-TW" sz="1600" dirty="0"/>
          </a:p>
          <a:p>
            <a:endParaRPr lang="en-US" altLang="zh-TW" sz="1400" dirty="0"/>
          </a:p>
          <a:p>
            <a:endParaRPr lang="zh-TW" altLang="en-US" dirty="0"/>
          </a:p>
        </p:txBody>
      </p:sp>
      <p:sp>
        <p:nvSpPr>
          <p:cNvPr id="4" name="文字方塊 3">
            <a:extLst>
              <a:ext uri="{FF2B5EF4-FFF2-40B4-BE49-F238E27FC236}">
                <a16:creationId xmlns:a16="http://schemas.microsoft.com/office/drawing/2014/main" id="{A9690FCD-A7F5-57E1-3C89-F0335A662A50}"/>
              </a:ext>
            </a:extLst>
          </p:cNvPr>
          <p:cNvSpPr txBox="1"/>
          <p:nvPr/>
        </p:nvSpPr>
        <p:spPr>
          <a:xfrm>
            <a:off x="1107959" y="2738643"/>
            <a:ext cx="4645419" cy="261610"/>
          </a:xfrm>
          <a:prstGeom prst="rect">
            <a:avLst/>
          </a:prstGeom>
          <a:noFill/>
        </p:spPr>
        <p:txBody>
          <a:bodyPr wrap="square" rtlCol="0">
            <a:spAutoFit/>
          </a:bodyPr>
          <a:lstStyle/>
          <a:p>
            <a:r>
              <a:rPr lang="zh-TW" altLang="en-US" sz="1100" dirty="0"/>
              <a:t>下載連結 </a:t>
            </a:r>
            <a:r>
              <a:rPr lang="en-US" altLang="zh-TW" sz="1100" dirty="0"/>
              <a:t>: http://steghide.sourceforge.net/download.php</a:t>
            </a:r>
            <a:endParaRPr lang="zh-TW" altLang="en-US" sz="1100" dirty="0"/>
          </a:p>
        </p:txBody>
      </p:sp>
      <p:sp>
        <p:nvSpPr>
          <p:cNvPr id="5" name="文字方塊 4">
            <a:extLst>
              <a:ext uri="{FF2B5EF4-FFF2-40B4-BE49-F238E27FC236}">
                <a16:creationId xmlns:a16="http://schemas.microsoft.com/office/drawing/2014/main" id="{40654DFA-6BF7-DFB9-64D2-9D711472E0D3}"/>
              </a:ext>
            </a:extLst>
          </p:cNvPr>
          <p:cNvSpPr txBox="1"/>
          <p:nvPr/>
        </p:nvSpPr>
        <p:spPr>
          <a:xfrm>
            <a:off x="8324850" y="4469357"/>
            <a:ext cx="567070" cy="307777"/>
          </a:xfrm>
          <a:prstGeom prst="rect">
            <a:avLst/>
          </a:prstGeom>
          <a:noFill/>
        </p:spPr>
        <p:txBody>
          <a:bodyPr wrap="square" rtlCol="0">
            <a:spAutoFit/>
          </a:bodyPr>
          <a:lstStyle/>
          <a:p>
            <a:r>
              <a:rPr lang="en-US" altLang="zh-TW" dirty="0"/>
              <a:t>p21</a:t>
            </a:r>
            <a:endParaRPr lang="zh-TW" altLang="en-US" dirty="0"/>
          </a:p>
        </p:txBody>
      </p:sp>
    </p:spTree>
    <p:extLst>
      <p:ext uri="{BB962C8B-B14F-4D97-AF65-F5344CB8AC3E}">
        <p14:creationId xmlns:p14="http://schemas.microsoft.com/office/powerpoint/2010/main" val="346131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A11FFA-AF9A-089B-EA20-52C04364CBDC}"/>
              </a:ext>
            </a:extLst>
          </p:cNvPr>
          <p:cNvSpPr>
            <a:spLocks noGrp="1"/>
          </p:cNvSpPr>
          <p:nvPr>
            <p:ph type="title"/>
          </p:nvPr>
        </p:nvSpPr>
        <p:spPr/>
        <p:txBody>
          <a:bodyPr/>
          <a:lstStyle/>
          <a:p>
            <a:r>
              <a:rPr lang="en-US" altLang="zh-TW" dirty="0"/>
              <a:t>MP3Stego</a:t>
            </a:r>
            <a:endParaRPr lang="zh-TW" altLang="en-US" dirty="0"/>
          </a:p>
        </p:txBody>
      </p:sp>
      <p:sp>
        <p:nvSpPr>
          <p:cNvPr id="3" name="文字版面配置區 2">
            <a:extLst>
              <a:ext uri="{FF2B5EF4-FFF2-40B4-BE49-F238E27FC236}">
                <a16:creationId xmlns:a16="http://schemas.microsoft.com/office/drawing/2014/main" id="{79B58CB7-83AF-2921-9159-9511EA493B51}"/>
              </a:ext>
            </a:extLst>
          </p:cNvPr>
          <p:cNvSpPr>
            <a:spLocks noGrp="1"/>
          </p:cNvSpPr>
          <p:nvPr>
            <p:ph type="body" idx="1"/>
          </p:nvPr>
        </p:nvSpPr>
        <p:spPr>
          <a:xfrm>
            <a:off x="819150" y="1603606"/>
            <a:ext cx="7505700" cy="2448000"/>
          </a:xfrm>
        </p:spPr>
        <p:txBody>
          <a:bodyPr>
            <a:normAutofit/>
          </a:bodyPr>
          <a:lstStyle/>
          <a:p>
            <a:r>
              <a:rPr lang="zh-TW" altLang="en-US" sz="1600" dirty="0"/>
              <a:t>一款針對</a:t>
            </a:r>
            <a:r>
              <a:rPr lang="en-US" altLang="zh-TW" sz="1600" dirty="0"/>
              <a:t>MP3</a:t>
            </a:r>
            <a:r>
              <a:rPr lang="zh-TW" altLang="en-US" sz="1600" dirty="0"/>
              <a:t>的隱藏工具</a:t>
            </a:r>
            <a:endParaRPr lang="en-US" altLang="zh-TW" sz="1600" dirty="0"/>
          </a:p>
          <a:p>
            <a:r>
              <a:rPr lang="zh-TW" altLang="en-US" sz="1600" dirty="0"/>
              <a:t>數據首先被壓縮、加密，然後隱藏在 </a:t>
            </a:r>
            <a:r>
              <a:rPr lang="en-US" altLang="zh-TW" sz="1600" dirty="0"/>
              <a:t>MP3 bit stream </a:t>
            </a:r>
            <a:r>
              <a:rPr lang="zh-TW" altLang="en-US" sz="1600" dirty="0"/>
              <a:t>中</a:t>
            </a:r>
          </a:p>
        </p:txBody>
      </p:sp>
      <p:sp>
        <p:nvSpPr>
          <p:cNvPr id="5" name="文字方塊 4">
            <a:extLst>
              <a:ext uri="{FF2B5EF4-FFF2-40B4-BE49-F238E27FC236}">
                <a16:creationId xmlns:a16="http://schemas.microsoft.com/office/drawing/2014/main" id="{6981F434-1242-729B-5958-76B77E22E2A0}"/>
              </a:ext>
            </a:extLst>
          </p:cNvPr>
          <p:cNvSpPr txBox="1"/>
          <p:nvPr/>
        </p:nvSpPr>
        <p:spPr>
          <a:xfrm>
            <a:off x="1012733" y="2795098"/>
            <a:ext cx="5088363" cy="261610"/>
          </a:xfrm>
          <a:prstGeom prst="rect">
            <a:avLst/>
          </a:prstGeom>
          <a:noFill/>
        </p:spPr>
        <p:txBody>
          <a:bodyPr wrap="square" rtlCol="0">
            <a:spAutoFit/>
          </a:bodyPr>
          <a:lstStyle/>
          <a:p>
            <a:r>
              <a:rPr lang="zh-TW" altLang="en-US" sz="1100" dirty="0"/>
              <a:t>下載連結 </a:t>
            </a:r>
            <a:r>
              <a:rPr lang="en-US" altLang="zh-TW" sz="1100" dirty="0"/>
              <a:t>:</a:t>
            </a:r>
            <a:r>
              <a:rPr lang="zh-TW" altLang="en-US" sz="1100" dirty="0"/>
              <a:t> </a:t>
            </a:r>
            <a:r>
              <a:rPr lang="en-US" altLang="zh-TW" sz="1100" dirty="0"/>
              <a:t>https://www.petitcolas.net/steganography/mp3stego/</a:t>
            </a:r>
            <a:endParaRPr lang="zh-TW" altLang="en-US" sz="1100" dirty="0"/>
          </a:p>
        </p:txBody>
      </p:sp>
      <p:sp>
        <p:nvSpPr>
          <p:cNvPr id="6" name="文字方塊 5">
            <a:extLst>
              <a:ext uri="{FF2B5EF4-FFF2-40B4-BE49-F238E27FC236}">
                <a16:creationId xmlns:a16="http://schemas.microsoft.com/office/drawing/2014/main" id="{E49FEEE1-03D4-D296-6418-E536FC59AAD8}"/>
              </a:ext>
            </a:extLst>
          </p:cNvPr>
          <p:cNvSpPr txBox="1"/>
          <p:nvPr/>
        </p:nvSpPr>
        <p:spPr>
          <a:xfrm>
            <a:off x="8324850" y="4469357"/>
            <a:ext cx="567070" cy="307777"/>
          </a:xfrm>
          <a:prstGeom prst="rect">
            <a:avLst/>
          </a:prstGeom>
          <a:noFill/>
        </p:spPr>
        <p:txBody>
          <a:bodyPr wrap="square" rtlCol="0">
            <a:spAutoFit/>
          </a:bodyPr>
          <a:lstStyle/>
          <a:p>
            <a:r>
              <a:rPr lang="en-US" altLang="zh-TW" dirty="0"/>
              <a:t>p22</a:t>
            </a:r>
            <a:endParaRPr lang="zh-TW" altLang="en-US" dirty="0"/>
          </a:p>
        </p:txBody>
      </p:sp>
    </p:spTree>
    <p:extLst>
      <p:ext uri="{BB962C8B-B14F-4D97-AF65-F5344CB8AC3E}">
        <p14:creationId xmlns:p14="http://schemas.microsoft.com/office/powerpoint/2010/main" val="319903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453235-4C80-7DA5-3819-2287DFEFCE7D}"/>
              </a:ext>
            </a:extLst>
          </p:cNvPr>
          <p:cNvSpPr>
            <a:spLocks noGrp="1"/>
          </p:cNvSpPr>
          <p:nvPr>
            <p:ph type="title"/>
          </p:nvPr>
        </p:nvSpPr>
        <p:spPr>
          <a:xfrm>
            <a:off x="819150" y="605320"/>
            <a:ext cx="7505700" cy="954600"/>
          </a:xfrm>
        </p:spPr>
        <p:txBody>
          <a:bodyPr/>
          <a:lstStyle/>
          <a:p>
            <a:r>
              <a:rPr lang="zh-TW" altLang="en-US" dirty="0"/>
              <a:t>其他工具</a:t>
            </a:r>
          </a:p>
        </p:txBody>
      </p:sp>
      <p:sp>
        <p:nvSpPr>
          <p:cNvPr id="6" name="文字方塊 5">
            <a:extLst>
              <a:ext uri="{FF2B5EF4-FFF2-40B4-BE49-F238E27FC236}">
                <a16:creationId xmlns:a16="http://schemas.microsoft.com/office/drawing/2014/main" id="{D64FD210-7458-3E12-1AAA-8D4199001EA2}"/>
              </a:ext>
            </a:extLst>
          </p:cNvPr>
          <p:cNvSpPr txBox="1"/>
          <p:nvPr/>
        </p:nvSpPr>
        <p:spPr>
          <a:xfrm>
            <a:off x="8324850" y="4469357"/>
            <a:ext cx="567070" cy="307777"/>
          </a:xfrm>
          <a:prstGeom prst="rect">
            <a:avLst/>
          </a:prstGeom>
          <a:noFill/>
        </p:spPr>
        <p:txBody>
          <a:bodyPr wrap="square" rtlCol="0">
            <a:spAutoFit/>
          </a:bodyPr>
          <a:lstStyle/>
          <a:p>
            <a:r>
              <a:rPr lang="en-US" altLang="zh-TW" dirty="0"/>
              <a:t>p23</a:t>
            </a:r>
            <a:endParaRPr lang="zh-TW" altLang="en-US" dirty="0"/>
          </a:p>
        </p:txBody>
      </p:sp>
      <p:graphicFrame>
        <p:nvGraphicFramePr>
          <p:cNvPr id="3" name="表格 4">
            <a:extLst>
              <a:ext uri="{FF2B5EF4-FFF2-40B4-BE49-F238E27FC236}">
                <a16:creationId xmlns:a16="http://schemas.microsoft.com/office/drawing/2014/main" id="{DAED51FF-908B-E016-C92C-925C6A538CAD}"/>
              </a:ext>
            </a:extLst>
          </p:cNvPr>
          <p:cNvGraphicFramePr>
            <a:graphicFrameLocks noGrp="1"/>
          </p:cNvGraphicFramePr>
          <p:nvPr>
            <p:extLst>
              <p:ext uri="{D42A27DB-BD31-4B8C-83A1-F6EECF244321}">
                <p14:modId xmlns:p14="http://schemas.microsoft.com/office/powerpoint/2010/main" val="903254024"/>
              </p:ext>
            </p:extLst>
          </p:nvPr>
        </p:nvGraphicFramePr>
        <p:xfrm>
          <a:off x="1524000" y="1420778"/>
          <a:ext cx="6585459" cy="2966720"/>
        </p:xfrm>
        <a:graphic>
          <a:graphicData uri="http://schemas.openxmlformats.org/drawingml/2006/table">
            <a:tbl>
              <a:tblPr firstRow="1" bandRow="1">
                <a:tableStyleId>{40D2B697-3A9F-47A6-A696-9873BDA7092E}</a:tableStyleId>
              </a:tblPr>
              <a:tblGrid>
                <a:gridCol w="2195153">
                  <a:extLst>
                    <a:ext uri="{9D8B030D-6E8A-4147-A177-3AD203B41FA5}">
                      <a16:colId xmlns:a16="http://schemas.microsoft.com/office/drawing/2014/main" val="287103568"/>
                    </a:ext>
                  </a:extLst>
                </a:gridCol>
                <a:gridCol w="2195153">
                  <a:extLst>
                    <a:ext uri="{9D8B030D-6E8A-4147-A177-3AD203B41FA5}">
                      <a16:colId xmlns:a16="http://schemas.microsoft.com/office/drawing/2014/main" val="1040153539"/>
                    </a:ext>
                  </a:extLst>
                </a:gridCol>
                <a:gridCol w="2195153">
                  <a:extLst>
                    <a:ext uri="{9D8B030D-6E8A-4147-A177-3AD203B41FA5}">
                      <a16:colId xmlns:a16="http://schemas.microsoft.com/office/drawing/2014/main" val="3822630387"/>
                    </a:ext>
                  </a:extLst>
                </a:gridCol>
              </a:tblGrid>
              <a:tr h="370840">
                <a:tc>
                  <a:txBody>
                    <a:bodyPr/>
                    <a:lstStyle/>
                    <a:p>
                      <a:r>
                        <a:rPr lang="zh-TW" altLang="en-US" dirty="0"/>
                        <a:t>名稱</a:t>
                      </a:r>
                    </a:p>
                  </a:txBody>
                  <a:tcPr/>
                </a:tc>
                <a:tc>
                  <a:txBody>
                    <a:bodyPr/>
                    <a:lstStyle/>
                    <a:p>
                      <a:r>
                        <a:rPr lang="zh-TW" altLang="en-US" dirty="0"/>
                        <a:t>可用與否</a:t>
                      </a:r>
                    </a:p>
                  </a:txBody>
                  <a:tcPr/>
                </a:tc>
                <a:tc>
                  <a:txBody>
                    <a:bodyPr/>
                    <a:lstStyle/>
                    <a:p>
                      <a:r>
                        <a:rPr lang="zh-TW" altLang="en-US" dirty="0"/>
                        <a:t>網址或不用原因</a:t>
                      </a:r>
                    </a:p>
                  </a:txBody>
                  <a:tcPr/>
                </a:tc>
                <a:extLst>
                  <a:ext uri="{0D108BD9-81ED-4DB2-BD59-A6C34878D82A}">
                    <a16:rowId xmlns:a16="http://schemas.microsoft.com/office/drawing/2014/main" val="120660828"/>
                  </a:ext>
                </a:extLst>
              </a:tr>
              <a:tr h="370840">
                <a:tc>
                  <a:txBody>
                    <a:bodyPr/>
                    <a:lstStyle/>
                    <a:p>
                      <a:r>
                        <a:rPr lang="en-US" altLang="zh-TW" dirty="0" err="1"/>
                        <a:t>EzStego</a:t>
                      </a:r>
                      <a:endParaRPr lang="zh-TW" altLang="en-US" dirty="0"/>
                    </a:p>
                  </a:txBody>
                  <a:tcPr/>
                </a:tc>
                <a:tc>
                  <a:txBody>
                    <a:bodyPr/>
                    <a:lstStyle/>
                    <a:p>
                      <a:r>
                        <a:rPr lang="zh-TW" altLang="en-US" dirty="0"/>
                        <a:t>未知</a:t>
                      </a:r>
                    </a:p>
                  </a:txBody>
                  <a:tcPr/>
                </a:tc>
                <a:tc>
                  <a:txBody>
                    <a:bodyPr/>
                    <a:lstStyle/>
                    <a:p>
                      <a:r>
                        <a:rPr lang="zh-TW" altLang="en-US" dirty="0"/>
                        <a:t>網址無效</a:t>
                      </a:r>
                    </a:p>
                  </a:txBody>
                  <a:tcPr/>
                </a:tc>
                <a:extLst>
                  <a:ext uri="{0D108BD9-81ED-4DB2-BD59-A6C34878D82A}">
                    <a16:rowId xmlns:a16="http://schemas.microsoft.com/office/drawing/2014/main" val="624528714"/>
                  </a:ext>
                </a:extLst>
              </a:tr>
              <a:tr h="370840">
                <a:tc>
                  <a:txBody>
                    <a:bodyPr/>
                    <a:lstStyle/>
                    <a:p>
                      <a:r>
                        <a:rPr lang="en-US" altLang="zh-TW" dirty="0"/>
                        <a:t>F5</a:t>
                      </a:r>
                      <a:endParaRPr lang="zh-TW" altLang="en-US" dirty="0"/>
                    </a:p>
                  </a:txBody>
                  <a:tcPr/>
                </a:tc>
                <a:tc>
                  <a:txBody>
                    <a:bodyPr/>
                    <a:lstStyle/>
                    <a:p>
                      <a:r>
                        <a:rPr lang="zh-TW" altLang="en-US" dirty="0"/>
                        <a:t>未知</a:t>
                      </a:r>
                    </a:p>
                  </a:txBody>
                  <a:tcPr/>
                </a:tc>
                <a:tc>
                  <a:txBody>
                    <a:bodyPr/>
                    <a:lstStyle/>
                    <a:p>
                      <a:r>
                        <a:rPr lang="zh-TW" altLang="en-US" dirty="0"/>
                        <a:t>網址無效</a:t>
                      </a:r>
                    </a:p>
                  </a:txBody>
                  <a:tcPr/>
                </a:tc>
                <a:extLst>
                  <a:ext uri="{0D108BD9-81ED-4DB2-BD59-A6C34878D82A}">
                    <a16:rowId xmlns:a16="http://schemas.microsoft.com/office/drawing/2014/main" val="1175616264"/>
                  </a:ext>
                </a:extLst>
              </a:tr>
              <a:tr h="370840">
                <a:tc>
                  <a:txBody>
                    <a:bodyPr/>
                    <a:lstStyle/>
                    <a:p>
                      <a:r>
                        <a:rPr lang="en-US" altLang="zh-TW" dirty="0"/>
                        <a:t>Hide and Seek v4.1</a:t>
                      </a:r>
                      <a:endParaRPr lang="zh-TW" altLang="en-US" dirty="0"/>
                    </a:p>
                  </a:txBody>
                  <a:tcPr/>
                </a:tc>
                <a:tc>
                  <a:txBody>
                    <a:bodyPr/>
                    <a:lstStyle/>
                    <a:p>
                      <a:r>
                        <a:rPr lang="zh-TW" altLang="en-US" dirty="0"/>
                        <a:t>否</a:t>
                      </a:r>
                    </a:p>
                  </a:txBody>
                  <a:tcPr/>
                </a:tc>
                <a:tc>
                  <a:txBody>
                    <a:bodyPr/>
                    <a:lstStyle/>
                    <a:p>
                      <a:r>
                        <a:rPr lang="zh-TW" altLang="en-US" dirty="0"/>
                        <a:t>版本過舊，無法執行</a:t>
                      </a:r>
                    </a:p>
                  </a:txBody>
                  <a:tcPr/>
                </a:tc>
                <a:extLst>
                  <a:ext uri="{0D108BD9-81ED-4DB2-BD59-A6C34878D82A}">
                    <a16:rowId xmlns:a16="http://schemas.microsoft.com/office/drawing/2014/main" val="3754185884"/>
                  </a:ext>
                </a:extLst>
              </a:tr>
              <a:tr h="370840">
                <a:tc>
                  <a:txBody>
                    <a:bodyPr/>
                    <a:lstStyle/>
                    <a:p>
                      <a:r>
                        <a:rPr lang="en-US" altLang="zh-TW" dirty="0"/>
                        <a:t>Hide and Seek for Win95</a:t>
                      </a:r>
                      <a:endParaRPr lang="zh-TW" altLang="en-US" dirty="0"/>
                    </a:p>
                  </a:txBody>
                  <a:tcPr/>
                </a:tc>
                <a:tc>
                  <a:txBody>
                    <a:bodyPr/>
                    <a:lstStyle/>
                    <a:p>
                      <a:r>
                        <a:rPr lang="zh-TW" altLang="en-US" dirty="0"/>
                        <a:t>否</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dirty="0"/>
                        <a:t>版本過舊，無法執行</a:t>
                      </a:r>
                    </a:p>
                  </a:txBody>
                  <a:tcPr/>
                </a:tc>
                <a:extLst>
                  <a:ext uri="{0D108BD9-81ED-4DB2-BD59-A6C34878D82A}">
                    <a16:rowId xmlns:a16="http://schemas.microsoft.com/office/drawing/2014/main" val="3900820870"/>
                  </a:ext>
                </a:extLst>
              </a:tr>
              <a:tr h="370840">
                <a:tc>
                  <a:txBody>
                    <a:bodyPr/>
                    <a:lstStyle/>
                    <a:p>
                      <a:r>
                        <a:rPr lang="en-US" altLang="zh-TW" dirty="0"/>
                        <a:t>Jpeg-</a:t>
                      </a:r>
                      <a:r>
                        <a:rPr lang="en-US" altLang="zh-TW" dirty="0" err="1"/>
                        <a:t>Jsteg</a:t>
                      </a:r>
                      <a:endParaRPr lang="zh-TW" altLang="en-US" dirty="0"/>
                    </a:p>
                  </a:txBody>
                  <a:tcPr/>
                </a:tc>
                <a:tc>
                  <a:txBody>
                    <a:bodyPr/>
                    <a:lstStyle/>
                    <a:p>
                      <a:r>
                        <a:rPr lang="zh-TW" altLang="en-US" dirty="0"/>
                        <a:t>否</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dirty="0"/>
                        <a:t>版本過舊，無法執行</a:t>
                      </a:r>
                    </a:p>
                  </a:txBody>
                  <a:tcPr/>
                </a:tc>
                <a:extLst>
                  <a:ext uri="{0D108BD9-81ED-4DB2-BD59-A6C34878D82A}">
                    <a16:rowId xmlns:a16="http://schemas.microsoft.com/office/drawing/2014/main" val="3487946029"/>
                  </a:ext>
                </a:extLst>
              </a:tr>
              <a:tr h="370840">
                <a:tc>
                  <a:txBody>
                    <a:bodyPr/>
                    <a:lstStyle/>
                    <a:p>
                      <a:r>
                        <a:rPr lang="en-US" altLang="zh-TW" dirty="0" err="1"/>
                        <a:t>Mandelsteg</a:t>
                      </a:r>
                      <a:endParaRPr lang="zh-TW" altLang="en-US" dirty="0"/>
                    </a:p>
                  </a:txBody>
                  <a:tcPr/>
                </a:tc>
                <a:tc>
                  <a:txBody>
                    <a:bodyPr/>
                    <a:lstStyle/>
                    <a:p>
                      <a:r>
                        <a:rPr lang="zh-TW" altLang="en-US" dirty="0"/>
                        <a:t>未知</a:t>
                      </a:r>
                    </a:p>
                  </a:txBody>
                  <a:tcPr/>
                </a:tc>
                <a:tc>
                  <a:txBody>
                    <a:bodyPr/>
                    <a:lstStyle/>
                    <a:p>
                      <a:r>
                        <a:rPr lang="zh-TW" altLang="en-US" dirty="0"/>
                        <a:t>網址無效</a:t>
                      </a:r>
                    </a:p>
                  </a:txBody>
                  <a:tcPr/>
                </a:tc>
                <a:extLst>
                  <a:ext uri="{0D108BD9-81ED-4DB2-BD59-A6C34878D82A}">
                    <a16:rowId xmlns:a16="http://schemas.microsoft.com/office/drawing/2014/main" val="1565693597"/>
                  </a:ext>
                </a:extLst>
              </a:tr>
              <a:tr h="370840">
                <a:tc>
                  <a:txBody>
                    <a:bodyPr/>
                    <a:lstStyle/>
                    <a:p>
                      <a:r>
                        <a:rPr lang="en-US" altLang="zh-TW" dirty="0" err="1"/>
                        <a:t>OutGuess</a:t>
                      </a:r>
                      <a:endParaRPr lang="zh-TW" altLang="en-US" dirty="0"/>
                    </a:p>
                  </a:txBody>
                  <a:tcPr/>
                </a:tc>
                <a:tc>
                  <a:txBody>
                    <a:bodyPr/>
                    <a:lstStyle/>
                    <a:p>
                      <a:r>
                        <a:rPr lang="zh-TW" altLang="en-US" dirty="0"/>
                        <a:t>未知</a:t>
                      </a:r>
                    </a:p>
                  </a:txBody>
                  <a:tcPr/>
                </a:tc>
                <a:tc>
                  <a:txBody>
                    <a:bodyPr/>
                    <a:lstStyle/>
                    <a:p>
                      <a:r>
                        <a:rPr lang="zh-TW" altLang="en-US" dirty="0"/>
                        <a:t>網站頁面無此資料</a:t>
                      </a:r>
                    </a:p>
                  </a:txBody>
                  <a:tcPr/>
                </a:tc>
                <a:extLst>
                  <a:ext uri="{0D108BD9-81ED-4DB2-BD59-A6C34878D82A}">
                    <a16:rowId xmlns:a16="http://schemas.microsoft.com/office/drawing/2014/main" val="2952068484"/>
                  </a:ext>
                </a:extLst>
              </a:tr>
            </a:tbl>
          </a:graphicData>
        </a:graphic>
      </p:graphicFrame>
    </p:spTree>
    <p:extLst>
      <p:ext uri="{BB962C8B-B14F-4D97-AF65-F5344CB8AC3E}">
        <p14:creationId xmlns:p14="http://schemas.microsoft.com/office/powerpoint/2010/main" val="81669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DD1F8B-4EE8-CB67-FBF3-38F263F96EFB}"/>
              </a:ext>
            </a:extLst>
          </p:cNvPr>
          <p:cNvSpPr>
            <a:spLocks noGrp="1"/>
          </p:cNvSpPr>
          <p:nvPr>
            <p:ph type="title"/>
          </p:nvPr>
        </p:nvSpPr>
        <p:spPr>
          <a:xfrm>
            <a:off x="819150" y="704775"/>
            <a:ext cx="7505700" cy="954600"/>
          </a:xfrm>
        </p:spPr>
        <p:txBody>
          <a:bodyPr/>
          <a:lstStyle/>
          <a:p>
            <a:r>
              <a:rPr lang="zh-TW" altLang="en-US" dirty="0"/>
              <a:t>其他工具 </a:t>
            </a:r>
            <a:r>
              <a:rPr lang="en-US" altLang="zh-TW" dirty="0"/>
              <a:t>(</a:t>
            </a:r>
            <a:r>
              <a:rPr lang="zh-TW" altLang="en-US" dirty="0"/>
              <a:t>續</a:t>
            </a:r>
            <a:r>
              <a:rPr lang="en-US" altLang="zh-TW" dirty="0"/>
              <a:t>)</a:t>
            </a:r>
            <a:endParaRPr lang="zh-TW" altLang="en-US" dirty="0"/>
          </a:p>
        </p:txBody>
      </p:sp>
      <p:graphicFrame>
        <p:nvGraphicFramePr>
          <p:cNvPr id="4" name="表格 4">
            <a:extLst>
              <a:ext uri="{FF2B5EF4-FFF2-40B4-BE49-F238E27FC236}">
                <a16:creationId xmlns:a16="http://schemas.microsoft.com/office/drawing/2014/main" id="{ED850F34-D002-9A2C-4C5E-9125D945568C}"/>
              </a:ext>
            </a:extLst>
          </p:cNvPr>
          <p:cNvGraphicFramePr>
            <a:graphicFrameLocks noGrp="1"/>
          </p:cNvGraphicFramePr>
          <p:nvPr>
            <p:extLst>
              <p:ext uri="{D42A27DB-BD31-4B8C-83A1-F6EECF244321}">
                <p14:modId xmlns:p14="http://schemas.microsoft.com/office/powerpoint/2010/main" val="2840001589"/>
              </p:ext>
            </p:extLst>
          </p:nvPr>
        </p:nvGraphicFramePr>
        <p:xfrm>
          <a:off x="1524000" y="1534243"/>
          <a:ext cx="6096000" cy="1483360"/>
        </p:xfrm>
        <a:graphic>
          <a:graphicData uri="http://schemas.openxmlformats.org/drawingml/2006/table">
            <a:tbl>
              <a:tblPr firstRow="1" bandRow="1">
                <a:tableStyleId>{40D2B697-3A9F-47A6-A696-9873BDA7092E}</a:tableStyleId>
              </a:tblPr>
              <a:tblGrid>
                <a:gridCol w="2032000">
                  <a:extLst>
                    <a:ext uri="{9D8B030D-6E8A-4147-A177-3AD203B41FA5}">
                      <a16:colId xmlns:a16="http://schemas.microsoft.com/office/drawing/2014/main" val="642796654"/>
                    </a:ext>
                  </a:extLst>
                </a:gridCol>
                <a:gridCol w="2032000">
                  <a:extLst>
                    <a:ext uri="{9D8B030D-6E8A-4147-A177-3AD203B41FA5}">
                      <a16:colId xmlns:a16="http://schemas.microsoft.com/office/drawing/2014/main" val="1153364142"/>
                    </a:ext>
                  </a:extLst>
                </a:gridCol>
                <a:gridCol w="2032000">
                  <a:extLst>
                    <a:ext uri="{9D8B030D-6E8A-4147-A177-3AD203B41FA5}">
                      <a16:colId xmlns:a16="http://schemas.microsoft.com/office/drawing/2014/main" val="2955194730"/>
                    </a:ext>
                  </a:extLst>
                </a:gridCol>
              </a:tblGrid>
              <a:tr h="370840">
                <a:tc>
                  <a:txBody>
                    <a:bodyPr/>
                    <a:lstStyle/>
                    <a:p>
                      <a:r>
                        <a:rPr lang="zh-TW" altLang="en-US" dirty="0"/>
                        <a:t>名稱</a:t>
                      </a:r>
                    </a:p>
                  </a:txBody>
                  <a:tcPr/>
                </a:tc>
                <a:tc>
                  <a:txBody>
                    <a:bodyPr/>
                    <a:lstStyle/>
                    <a:p>
                      <a:r>
                        <a:rPr lang="zh-TW" altLang="en-US" dirty="0"/>
                        <a:t>可用與否</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dirty="0"/>
                        <a:t>網址或不用原因</a:t>
                      </a:r>
                    </a:p>
                  </a:txBody>
                  <a:tcPr/>
                </a:tc>
                <a:extLst>
                  <a:ext uri="{0D108BD9-81ED-4DB2-BD59-A6C34878D82A}">
                    <a16:rowId xmlns:a16="http://schemas.microsoft.com/office/drawing/2014/main" val="2359625791"/>
                  </a:ext>
                </a:extLst>
              </a:tr>
              <a:tr h="370840">
                <a:tc>
                  <a:txBody>
                    <a:bodyPr/>
                    <a:lstStyle/>
                    <a:p>
                      <a:r>
                        <a:rPr lang="en-US" altLang="zh-TW" dirty="0" err="1"/>
                        <a:t>Steganos</a:t>
                      </a:r>
                      <a:endParaRPr lang="zh-TW" altLang="en-US" dirty="0"/>
                    </a:p>
                  </a:txBody>
                  <a:tcPr/>
                </a:tc>
                <a:tc>
                  <a:txBody>
                    <a:bodyPr/>
                    <a:lstStyle/>
                    <a:p>
                      <a:r>
                        <a:rPr lang="zh-TW" altLang="en-US" dirty="0"/>
                        <a:t>可</a:t>
                      </a:r>
                    </a:p>
                  </a:txBody>
                  <a:tcPr/>
                </a:tc>
                <a:tc>
                  <a:txBody>
                    <a:bodyPr/>
                    <a:lstStyle/>
                    <a:p>
                      <a:r>
                        <a:rPr lang="zh-TW" altLang="en-US" dirty="0"/>
                        <a:t>須付費</a:t>
                      </a:r>
                    </a:p>
                  </a:txBody>
                  <a:tcPr/>
                </a:tc>
                <a:extLst>
                  <a:ext uri="{0D108BD9-81ED-4DB2-BD59-A6C34878D82A}">
                    <a16:rowId xmlns:a16="http://schemas.microsoft.com/office/drawing/2014/main" val="2274219792"/>
                  </a:ext>
                </a:extLst>
              </a:tr>
              <a:tr h="370840">
                <a:tc>
                  <a:txBody>
                    <a:bodyPr/>
                    <a:lstStyle/>
                    <a:p>
                      <a:r>
                        <a:rPr lang="en-US" altLang="zh-TW" dirty="0"/>
                        <a:t>S-Tools v4</a:t>
                      </a:r>
                      <a:endParaRPr lang="zh-TW" altLang="en-US" dirty="0"/>
                    </a:p>
                  </a:txBody>
                  <a:tcPr/>
                </a:tc>
                <a:tc>
                  <a:txBody>
                    <a:bodyPr/>
                    <a:lstStyle/>
                    <a:p>
                      <a:r>
                        <a:rPr lang="zh-TW" altLang="en-US" dirty="0"/>
                        <a:t>否</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dirty="0"/>
                        <a:t>版本過舊，無法執行</a:t>
                      </a:r>
                    </a:p>
                  </a:txBody>
                  <a:tcPr/>
                </a:tc>
                <a:extLst>
                  <a:ext uri="{0D108BD9-81ED-4DB2-BD59-A6C34878D82A}">
                    <a16:rowId xmlns:a16="http://schemas.microsoft.com/office/drawing/2014/main" val="1453986125"/>
                  </a:ext>
                </a:extLst>
              </a:tr>
              <a:tr h="370840">
                <a:tc>
                  <a:txBody>
                    <a:bodyPr/>
                    <a:lstStyle/>
                    <a:p>
                      <a:r>
                        <a:rPr lang="en-US" altLang="zh-TW" dirty="0"/>
                        <a:t>White </a:t>
                      </a:r>
                      <a:r>
                        <a:rPr lang="en-US" altLang="zh-TW" dirty="0" err="1"/>
                        <a:t>Noice</a:t>
                      </a:r>
                      <a:r>
                        <a:rPr lang="en-US" altLang="zh-TW" dirty="0"/>
                        <a:t> Storm</a:t>
                      </a:r>
                      <a:endParaRPr lang="zh-TW" altLang="en-US" dirty="0"/>
                    </a:p>
                  </a:txBody>
                  <a:tcPr/>
                </a:tc>
                <a:tc>
                  <a:txBody>
                    <a:bodyPr/>
                    <a:lstStyle/>
                    <a:p>
                      <a:r>
                        <a:rPr lang="zh-TW" altLang="en-US" dirty="0"/>
                        <a:t>否</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dirty="0"/>
                        <a:t>版本過舊，無法執行</a:t>
                      </a:r>
                    </a:p>
                  </a:txBody>
                  <a:tcPr/>
                </a:tc>
                <a:extLst>
                  <a:ext uri="{0D108BD9-81ED-4DB2-BD59-A6C34878D82A}">
                    <a16:rowId xmlns:a16="http://schemas.microsoft.com/office/drawing/2014/main" val="3402274525"/>
                  </a:ext>
                </a:extLst>
              </a:tr>
            </a:tbl>
          </a:graphicData>
        </a:graphic>
      </p:graphicFrame>
      <p:sp>
        <p:nvSpPr>
          <p:cNvPr id="5" name="文字方塊 4">
            <a:extLst>
              <a:ext uri="{FF2B5EF4-FFF2-40B4-BE49-F238E27FC236}">
                <a16:creationId xmlns:a16="http://schemas.microsoft.com/office/drawing/2014/main" id="{806EBBC9-D2CD-5DB7-6BE1-B72FBC0F93DA}"/>
              </a:ext>
            </a:extLst>
          </p:cNvPr>
          <p:cNvSpPr txBox="1"/>
          <p:nvPr/>
        </p:nvSpPr>
        <p:spPr>
          <a:xfrm>
            <a:off x="8324850" y="4469357"/>
            <a:ext cx="567070" cy="307777"/>
          </a:xfrm>
          <a:prstGeom prst="rect">
            <a:avLst/>
          </a:prstGeom>
          <a:noFill/>
        </p:spPr>
        <p:txBody>
          <a:bodyPr wrap="square" rtlCol="0">
            <a:spAutoFit/>
          </a:bodyPr>
          <a:lstStyle/>
          <a:p>
            <a:r>
              <a:rPr lang="en-US" altLang="zh-TW" dirty="0"/>
              <a:t>p24</a:t>
            </a:r>
            <a:endParaRPr lang="zh-TW" altLang="en-US" dirty="0"/>
          </a:p>
        </p:txBody>
      </p:sp>
    </p:spTree>
    <p:extLst>
      <p:ext uri="{BB962C8B-B14F-4D97-AF65-F5344CB8AC3E}">
        <p14:creationId xmlns:p14="http://schemas.microsoft.com/office/powerpoint/2010/main" val="35386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819150"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TW" sz="3400"/>
              <a:t>謝謝大家</a:t>
            </a:r>
            <a:endParaRPr sz="3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819150"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TW" sz="3777"/>
              <a:t>資訊隱藏 (Steganography)</a:t>
            </a:r>
            <a:endParaRPr sz="3777"/>
          </a:p>
          <a:p>
            <a:pPr marL="0" lvl="0" indent="0" algn="l" rtl="0">
              <a:spcBef>
                <a:spcPts val="0"/>
              </a:spcBef>
              <a:spcAft>
                <a:spcPts val="0"/>
              </a:spcAft>
              <a:buNone/>
            </a:pPr>
            <a:endParaRPr/>
          </a:p>
        </p:txBody>
      </p:sp>
      <p:sp>
        <p:nvSpPr>
          <p:cNvPr id="3" name="文字方塊 2">
            <a:extLst>
              <a:ext uri="{FF2B5EF4-FFF2-40B4-BE49-F238E27FC236}">
                <a16:creationId xmlns:a16="http://schemas.microsoft.com/office/drawing/2014/main" id="{4D8B809F-AD4B-6D56-88A4-31306D35C272}"/>
              </a:ext>
            </a:extLst>
          </p:cNvPr>
          <p:cNvSpPr txBox="1"/>
          <p:nvPr/>
        </p:nvSpPr>
        <p:spPr>
          <a:xfrm>
            <a:off x="8041315" y="4341766"/>
            <a:ext cx="567070" cy="307777"/>
          </a:xfrm>
          <a:prstGeom prst="rect">
            <a:avLst/>
          </a:prstGeom>
          <a:noFill/>
        </p:spPr>
        <p:txBody>
          <a:bodyPr wrap="square" rtlCol="0">
            <a:spAutoFit/>
          </a:bodyPr>
          <a:lstStyle/>
          <a:p>
            <a:r>
              <a:rPr lang="en-US" altLang="zh-TW" dirty="0"/>
              <a:t>p2</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sz="3600" dirty="0"/>
              <a:t>說明</a:t>
            </a:r>
            <a:endParaRPr sz="3600" dirty="0"/>
          </a:p>
        </p:txBody>
      </p:sp>
      <p:sp>
        <p:nvSpPr>
          <p:cNvPr id="145" name="Google Shape;145;p16"/>
          <p:cNvSpPr txBox="1">
            <a:spLocks noGrp="1"/>
          </p:cNvSpPr>
          <p:nvPr>
            <p:ph type="body" idx="1"/>
          </p:nvPr>
        </p:nvSpPr>
        <p:spPr>
          <a:xfrm>
            <a:off x="819150" y="1576350"/>
            <a:ext cx="7505700" cy="2862300"/>
          </a:xfrm>
          <a:prstGeom prst="rect">
            <a:avLst/>
          </a:prstGeom>
        </p:spPr>
        <p:txBody>
          <a:bodyPr spcFirstLastPara="1" wrap="square" lIns="91425" tIns="91425" rIns="91425" bIns="91425" anchor="t" anchorCtr="0">
            <a:normAutofit/>
          </a:bodyPr>
          <a:lstStyle/>
          <a:p>
            <a:pPr marL="457200" lvl="0" indent="-323850" algn="l" rtl="0">
              <a:lnSpc>
                <a:spcPct val="200000"/>
              </a:lnSpc>
              <a:spcBef>
                <a:spcPts val="0"/>
              </a:spcBef>
              <a:spcAft>
                <a:spcPts val="0"/>
              </a:spcAft>
              <a:buSzPts val="1500"/>
              <a:buChar char="●"/>
            </a:pPr>
            <a:r>
              <a:rPr lang="zh-TW" sz="1600" dirty="0">
                <a:solidFill>
                  <a:srgbClr val="202122"/>
                </a:solidFill>
                <a:highlight>
                  <a:srgbClr val="FFFFFF"/>
                </a:highlight>
                <a:latin typeface="Arial"/>
                <a:ea typeface="Arial"/>
                <a:cs typeface="Arial"/>
                <a:sym typeface="Arial"/>
              </a:rPr>
              <a:t>不讓除預期的接收者之外的任何人知曉資訊的傳遞事件或者資訊的內容</a:t>
            </a:r>
            <a:endParaRPr sz="1600" dirty="0">
              <a:solidFill>
                <a:srgbClr val="202122"/>
              </a:solidFill>
              <a:highlight>
                <a:srgbClr val="FFFFFF"/>
              </a:highlight>
              <a:latin typeface="Arial"/>
              <a:ea typeface="Arial"/>
              <a:cs typeface="Arial"/>
              <a:sym typeface="Arial"/>
            </a:endParaRPr>
          </a:p>
          <a:p>
            <a:pPr marL="457200" lvl="0" indent="-314325" algn="l" rtl="0">
              <a:lnSpc>
                <a:spcPct val="200000"/>
              </a:lnSpc>
              <a:spcBef>
                <a:spcPts val="0"/>
              </a:spcBef>
              <a:spcAft>
                <a:spcPts val="0"/>
              </a:spcAft>
              <a:buClr>
                <a:srgbClr val="202122"/>
              </a:buClr>
              <a:buSzPts val="1350"/>
              <a:buFont typeface="Arial"/>
              <a:buChar char="●"/>
            </a:pPr>
            <a:r>
              <a:rPr lang="zh-TW" sz="1600" dirty="0">
                <a:solidFill>
                  <a:srgbClr val="202122"/>
                </a:solidFill>
                <a:highlight>
                  <a:srgbClr val="FFFFFF"/>
                </a:highlight>
                <a:latin typeface="Arial"/>
                <a:ea typeface="Arial"/>
                <a:cs typeface="Arial"/>
                <a:sym typeface="Arial"/>
              </a:rPr>
              <a:t>可以將資訊寫入圖片或是歌曲等媒介之中</a:t>
            </a:r>
            <a:endParaRPr sz="1600" dirty="0">
              <a:solidFill>
                <a:srgbClr val="202122"/>
              </a:solidFill>
              <a:highlight>
                <a:srgbClr val="FFFFFF"/>
              </a:highlight>
              <a:latin typeface="Arial"/>
              <a:ea typeface="Arial"/>
              <a:cs typeface="Arial"/>
              <a:sym typeface="Arial"/>
            </a:endParaRPr>
          </a:p>
          <a:p>
            <a:pPr marL="457200" lvl="0" indent="-314325" algn="l" rtl="0">
              <a:lnSpc>
                <a:spcPct val="200000"/>
              </a:lnSpc>
              <a:spcBef>
                <a:spcPts val="0"/>
              </a:spcBef>
              <a:spcAft>
                <a:spcPts val="0"/>
              </a:spcAft>
              <a:buClr>
                <a:srgbClr val="202122"/>
              </a:buClr>
              <a:buSzPts val="1350"/>
              <a:buFont typeface="Arial"/>
              <a:buChar char="●"/>
            </a:pPr>
            <a:r>
              <a:rPr lang="zh-TW" sz="1600" dirty="0">
                <a:solidFill>
                  <a:srgbClr val="202122"/>
                </a:solidFill>
                <a:highlight>
                  <a:srgbClr val="FFFFFF"/>
                </a:highlight>
                <a:latin typeface="Arial"/>
                <a:ea typeface="Arial"/>
                <a:cs typeface="Arial"/>
                <a:sym typeface="Arial"/>
              </a:rPr>
              <a:t>可以在空間域(space domain)或頻率域(frequency domain)中完成</a:t>
            </a:r>
            <a:endParaRPr sz="1600" dirty="0">
              <a:solidFill>
                <a:srgbClr val="202122"/>
              </a:solidFill>
              <a:highlight>
                <a:srgbClr val="FFFFFF"/>
              </a:highlight>
              <a:latin typeface="Arial"/>
              <a:ea typeface="Arial"/>
              <a:cs typeface="Arial"/>
              <a:sym typeface="Arial"/>
            </a:endParaRPr>
          </a:p>
          <a:p>
            <a:pPr marL="457200" lvl="0" indent="-314325" algn="l" rtl="0">
              <a:lnSpc>
                <a:spcPct val="200000"/>
              </a:lnSpc>
              <a:spcBef>
                <a:spcPts val="0"/>
              </a:spcBef>
              <a:spcAft>
                <a:spcPts val="0"/>
              </a:spcAft>
              <a:buClr>
                <a:srgbClr val="202122"/>
              </a:buClr>
              <a:buSzPts val="1350"/>
              <a:buFont typeface="Arial"/>
              <a:buChar char="●"/>
            </a:pPr>
            <a:r>
              <a:rPr lang="zh-TW" sz="1600" dirty="0">
                <a:solidFill>
                  <a:srgbClr val="202122"/>
                </a:solidFill>
                <a:highlight>
                  <a:srgbClr val="FFFFFF"/>
                </a:highlight>
                <a:latin typeface="Arial"/>
                <a:ea typeface="Arial"/>
                <a:cs typeface="Arial"/>
                <a:sym typeface="Arial"/>
              </a:rPr>
              <a:t>實施的手法包括替換(substitution)、添加(addition)與調整(adjustment)</a:t>
            </a:r>
            <a:endParaRPr sz="1600" dirty="0">
              <a:solidFill>
                <a:srgbClr val="202122"/>
              </a:solidFill>
              <a:highlight>
                <a:srgbClr val="FFFFFF"/>
              </a:highlight>
              <a:latin typeface="Arial"/>
              <a:ea typeface="Arial"/>
              <a:cs typeface="Arial"/>
              <a:sym typeface="Arial"/>
            </a:endParaRPr>
          </a:p>
        </p:txBody>
      </p:sp>
      <p:sp>
        <p:nvSpPr>
          <p:cNvPr id="4" name="文字方塊 3">
            <a:extLst>
              <a:ext uri="{FF2B5EF4-FFF2-40B4-BE49-F238E27FC236}">
                <a16:creationId xmlns:a16="http://schemas.microsoft.com/office/drawing/2014/main" id="{A0247B30-304F-C739-3FD4-D76422BF31EB}"/>
              </a:ext>
            </a:extLst>
          </p:cNvPr>
          <p:cNvSpPr txBox="1"/>
          <p:nvPr/>
        </p:nvSpPr>
        <p:spPr>
          <a:xfrm>
            <a:off x="8041315" y="4341766"/>
            <a:ext cx="567070" cy="307777"/>
          </a:xfrm>
          <a:prstGeom prst="rect">
            <a:avLst/>
          </a:prstGeom>
          <a:noFill/>
        </p:spPr>
        <p:txBody>
          <a:bodyPr wrap="square" rtlCol="0">
            <a:spAutoFit/>
          </a:bodyPr>
          <a:lstStyle/>
          <a:p>
            <a:r>
              <a:rPr lang="en-US" altLang="zh-TW" dirty="0"/>
              <a:t>p3</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188A7C-D5C3-E244-1D37-DF6E59C39B74}"/>
              </a:ext>
            </a:extLst>
          </p:cNvPr>
          <p:cNvSpPr>
            <a:spLocks noGrp="1"/>
          </p:cNvSpPr>
          <p:nvPr>
            <p:ph type="title"/>
          </p:nvPr>
        </p:nvSpPr>
        <p:spPr>
          <a:xfrm>
            <a:off x="819150" y="632949"/>
            <a:ext cx="7505700" cy="954600"/>
          </a:xfrm>
        </p:spPr>
        <p:txBody>
          <a:bodyPr/>
          <a:lstStyle/>
          <a:p>
            <a:r>
              <a:rPr lang="zh-TW" altLang="en-US" dirty="0"/>
              <a:t>頻率域</a:t>
            </a:r>
            <a:r>
              <a:rPr lang="en-US" altLang="zh-TW" dirty="0"/>
              <a:t>(frequency domain)</a:t>
            </a:r>
            <a:endParaRPr lang="zh-TW" altLang="en-US" dirty="0"/>
          </a:p>
        </p:txBody>
      </p:sp>
      <p:sp>
        <p:nvSpPr>
          <p:cNvPr id="3" name="文字版面配置區 2">
            <a:extLst>
              <a:ext uri="{FF2B5EF4-FFF2-40B4-BE49-F238E27FC236}">
                <a16:creationId xmlns:a16="http://schemas.microsoft.com/office/drawing/2014/main" id="{AAABF290-24FB-5D94-6293-E63A4B8D1B12}"/>
              </a:ext>
            </a:extLst>
          </p:cNvPr>
          <p:cNvSpPr>
            <a:spLocks noGrp="1"/>
          </p:cNvSpPr>
          <p:nvPr>
            <p:ph type="body" idx="1"/>
          </p:nvPr>
        </p:nvSpPr>
        <p:spPr>
          <a:xfrm>
            <a:off x="819150" y="1508716"/>
            <a:ext cx="7505700" cy="2448000"/>
          </a:xfrm>
        </p:spPr>
        <p:txBody>
          <a:bodyPr>
            <a:normAutofit/>
          </a:bodyPr>
          <a:lstStyle/>
          <a:p>
            <a:r>
              <a:rPr lang="zh-TW" altLang="en-US" sz="1600" dirty="0"/>
              <a:t>是指在對函數或信號進行分析時，分析其和頻率有關部份，而不是和時間有關的部份</a:t>
            </a:r>
            <a:r>
              <a:rPr lang="zh-TW" altLang="en-US" sz="1600" b="0" i="0" dirty="0">
                <a:solidFill>
                  <a:srgbClr val="202122"/>
                </a:solidFill>
                <a:effectLst/>
                <a:latin typeface="Arial" panose="020B0604020202020204" pitchFamily="34" charset="0"/>
              </a:rPr>
              <a:t>，和時域一詞相對，函數或信號可以透過一對數學的運算在時域及頻域之間轉換</a:t>
            </a:r>
            <a:endParaRPr lang="zh-TW" altLang="en-US" sz="1600" dirty="0"/>
          </a:p>
        </p:txBody>
      </p:sp>
      <p:pic>
        <p:nvPicPr>
          <p:cNvPr id="5" name="圖片 4">
            <a:extLst>
              <a:ext uri="{FF2B5EF4-FFF2-40B4-BE49-F238E27FC236}">
                <a16:creationId xmlns:a16="http://schemas.microsoft.com/office/drawing/2014/main" id="{16DF4B78-65B3-E753-60F5-2297AF38752D}"/>
              </a:ext>
            </a:extLst>
          </p:cNvPr>
          <p:cNvPicPr>
            <a:picLocks noChangeAspect="1"/>
          </p:cNvPicPr>
          <p:nvPr/>
        </p:nvPicPr>
        <p:blipFill>
          <a:blip r:embed="rId2"/>
          <a:stretch>
            <a:fillRect/>
          </a:stretch>
        </p:blipFill>
        <p:spPr>
          <a:xfrm>
            <a:off x="2677715" y="2186772"/>
            <a:ext cx="4596643" cy="2394393"/>
          </a:xfrm>
          <a:prstGeom prst="rect">
            <a:avLst/>
          </a:prstGeom>
        </p:spPr>
      </p:pic>
      <p:sp>
        <p:nvSpPr>
          <p:cNvPr id="6" name="文字方塊 5">
            <a:extLst>
              <a:ext uri="{FF2B5EF4-FFF2-40B4-BE49-F238E27FC236}">
                <a16:creationId xmlns:a16="http://schemas.microsoft.com/office/drawing/2014/main" id="{D0F8B2E2-D0B4-EF9A-1ECD-AD5791CCF277}"/>
              </a:ext>
            </a:extLst>
          </p:cNvPr>
          <p:cNvSpPr txBox="1"/>
          <p:nvPr/>
        </p:nvSpPr>
        <p:spPr>
          <a:xfrm>
            <a:off x="7963342" y="4356662"/>
            <a:ext cx="567070" cy="307777"/>
          </a:xfrm>
          <a:prstGeom prst="rect">
            <a:avLst/>
          </a:prstGeom>
          <a:noFill/>
        </p:spPr>
        <p:txBody>
          <a:bodyPr wrap="square" rtlCol="0">
            <a:spAutoFit/>
          </a:bodyPr>
          <a:lstStyle/>
          <a:p>
            <a:r>
              <a:rPr lang="en-US" altLang="zh-TW" dirty="0"/>
              <a:t>p4</a:t>
            </a:r>
            <a:endParaRPr lang="zh-TW" altLang="en-US" dirty="0"/>
          </a:p>
        </p:txBody>
      </p:sp>
    </p:spTree>
    <p:extLst>
      <p:ext uri="{BB962C8B-B14F-4D97-AF65-F5344CB8AC3E}">
        <p14:creationId xmlns:p14="http://schemas.microsoft.com/office/powerpoint/2010/main" val="172797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F69264-DB10-156A-5348-4F27CACE69C9}"/>
              </a:ext>
            </a:extLst>
          </p:cNvPr>
          <p:cNvSpPr>
            <a:spLocks noGrp="1"/>
          </p:cNvSpPr>
          <p:nvPr>
            <p:ph type="title"/>
          </p:nvPr>
        </p:nvSpPr>
        <p:spPr>
          <a:xfrm>
            <a:off x="819150" y="590418"/>
            <a:ext cx="7505700" cy="954600"/>
          </a:xfrm>
        </p:spPr>
        <p:txBody>
          <a:bodyPr/>
          <a:lstStyle/>
          <a:p>
            <a:r>
              <a:rPr lang="zh-TW" altLang="en-US" dirty="0"/>
              <a:t>添加</a:t>
            </a:r>
            <a:r>
              <a:rPr lang="en-US" altLang="zh-TW" dirty="0"/>
              <a:t>(addition)</a:t>
            </a:r>
            <a:endParaRPr lang="zh-TW" altLang="en-US" dirty="0"/>
          </a:p>
        </p:txBody>
      </p:sp>
      <p:sp>
        <p:nvSpPr>
          <p:cNvPr id="3" name="文字版面配置區 2">
            <a:extLst>
              <a:ext uri="{FF2B5EF4-FFF2-40B4-BE49-F238E27FC236}">
                <a16:creationId xmlns:a16="http://schemas.microsoft.com/office/drawing/2014/main" id="{73DBDDAB-DE31-5E25-2CD5-888A7021CFB3}"/>
              </a:ext>
            </a:extLst>
          </p:cNvPr>
          <p:cNvSpPr>
            <a:spLocks noGrp="1"/>
          </p:cNvSpPr>
          <p:nvPr>
            <p:ph type="body" idx="1"/>
          </p:nvPr>
        </p:nvSpPr>
        <p:spPr>
          <a:xfrm>
            <a:off x="819150" y="1545018"/>
            <a:ext cx="7505700" cy="2448000"/>
          </a:xfrm>
        </p:spPr>
        <p:txBody>
          <a:bodyPr>
            <a:normAutofit/>
          </a:bodyPr>
          <a:lstStyle/>
          <a:p>
            <a:r>
              <a:rPr lang="zh-TW" altLang="en-US" sz="1600" dirty="0"/>
              <a:t>將 </a:t>
            </a:r>
            <a:r>
              <a:rPr lang="en-US" altLang="zh-TW" sz="1600" dirty="0"/>
              <a:t>secret image </a:t>
            </a:r>
            <a:r>
              <a:rPr lang="zh-TW" altLang="en-US" sz="1600" dirty="0"/>
              <a:t>用 </a:t>
            </a:r>
            <a:r>
              <a:rPr lang="en-US" altLang="zh-TW" sz="1600" dirty="0"/>
              <a:t>cover object</a:t>
            </a:r>
            <a:r>
              <a:rPr lang="zh-TW" altLang="en-US" sz="1600" dirty="0"/>
              <a:t> 來覆蓋</a:t>
            </a:r>
          </a:p>
        </p:txBody>
      </p:sp>
      <p:sp>
        <p:nvSpPr>
          <p:cNvPr id="4" name="文字方塊 3">
            <a:extLst>
              <a:ext uri="{FF2B5EF4-FFF2-40B4-BE49-F238E27FC236}">
                <a16:creationId xmlns:a16="http://schemas.microsoft.com/office/drawing/2014/main" id="{4F714D65-5372-9CDB-5654-31940B297A2B}"/>
              </a:ext>
            </a:extLst>
          </p:cNvPr>
          <p:cNvSpPr txBox="1"/>
          <p:nvPr/>
        </p:nvSpPr>
        <p:spPr>
          <a:xfrm>
            <a:off x="8387874" y="4556923"/>
            <a:ext cx="567070" cy="307777"/>
          </a:xfrm>
          <a:prstGeom prst="rect">
            <a:avLst/>
          </a:prstGeom>
          <a:noFill/>
        </p:spPr>
        <p:txBody>
          <a:bodyPr wrap="square" rtlCol="0">
            <a:spAutoFit/>
          </a:bodyPr>
          <a:lstStyle/>
          <a:p>
            <a:r>
              <a:rPr lang="en-US" altLang="zh-TW" dirty="0"/>
              <a:t>p5</a:t>
            </a:r>
            <a:endParaRPr lang="zh-TW" altLang="en-US" dirty="0"/>
          </a:p>
        </p:txBody>
      </p:sp>
      <p:pic>
        <p:nvPicPr>
          <p:cNvPr id="6" name="圖片 5">
            <a:extLst>
              <a:ext uri="{FF2B5EF4-FFF2-40B4-BE49-F238E27FC236}">
                <a16:creationId xmlns:a16="http://schemas.microsoft.com/office/drawing/2014/main" id="{17B5079E-C794-0272-1596-23A9542763DB}"/>
              </a:ext>
            </a:extLst>
          </p:cNvPr>
          <p:cNvPicPr>
            <a:picLocks noChangeAspect="1"/>
          </p:cNvPicPr>
          <p:nvPr/>
        </p:nvPicPr>
        <p:blipFill>
          <a:blip r:embed="rId2"/>
          <a:stretch>
            <a:fillRect/>
          </a:stretch>
        </p:blipFill>
        <p:spPr>
          <a:xfrm>
            <a:off x="2253847" y="2020212"/>
            <a:ext cx="4382676" cy="2844488"/>
          </a:xfrm>
          <a:prstGeom prst="rect">
            <a:avLst/>
          </a:prstGeom>
        </p:spPr>
      </p:pic>
    </p:spTree>
    <p:extLst>
      <p:ext uri="{BB962C8B-B14F-4D97-AF65-F5344CB8AC3E}">
        <p14:creationId xmlns:p14="http://schemas.microsoft.com/office/powerpoint/2010/main" val="11278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dirty="0"/>
              <a:t>Basic LSB(least significent bits) approach</a:t>
            </a:r>
            <a:endParaRPr dirty="0"/>
          </a:p>
        </p:txBody>
      </p:sp>
      <p:pic>
        <p:nvPicPr>
          <p:cNvPr id="151" name="Google Shape;151;p17"/>
          <p:cNvPicPr preferRelativeResize="0"/>
          <p:nvPr/>
        </p:nvPicPr>
        <p:blipFill>
          <a:blip r:embed="rId3">
            <a:alphaModFix/>
          </a:blip>
          <a:stretch>
            <a:fillRect/>
          </a:stretch>
        </p:blipFill>
        <p:spPr>
          <a:xfrm>
            <a:off x="936875" y="1567750"/>
            <a:ext cx="5291073" cy="3038499"/>
          </a:xfrm>
          <a:prstGeom prst="rect">
            <a:avLst/>
          </a:prstGeom>
          <a:noFill/>
          <a:ln>
            <a:noFill/>
          </a:ln>
        </p:spPr>
      </p:pic>
      <p:sp>
        <p:nvSpPr>
          <p:cNvPr id="152" name="Google Shape;152;p17"/>
          <p:cNvSpPr txBox="1"/>
          <p:nvPr/>
        </p:nvSpPr>
        <p:spPr>
          <a:xfrm>
            <a:off x="6260975" y="1620750"/>
            <a:ext cx="2301600" cy="2769959"/>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zh-TW" dirty="0">
                <a:latin typeface="Calibri"/>
                <a:ea typeface="Calibri"/>
                <a:cs typeface="Calibri"/>
                <a:sym typeface="Calibri"/>
              </a:rPr>
              <a:t>最下方的LSB平面被資料給替換</a:t>
            </a:r>
            <a:r>
              <a:rPr lang="zh-TW" altLang="en-US" dirty="0">
                <a:latin typeface="Calibri"/>
                <a:ea typeface="Calibri"/>
                <a:cs typeface="Calibri"/>
                <a:sym typeface="Calibri"/>
              </a:rPr>
              <a:t>，可以看到兩張圖之間有差異的 </a:t>
            </a:r>
            <a:r>
              <a:rPr lang="en-US" altLang="zh-TW" dirty="0">
                <a:latin typeface="Calibri"/>
                <a:ea typeface="Calibri"/>
                <a:cs typeface="Calibri"/>
                <a:sym typeface="Calibri"/>
              </a:rPr>
              <a:t>bits (</a:t>
            </a:r>
            <a:r>
              <a:rPr lang="zh-TW" altLang="en-US" dirty="0">
                <a:latin typeface="Calibri"/>
                <a:ea typeface="Calibri"/>
                <a:cs typeface="Calibri"/>
                <a:sym typeface="Calibri"/>
              </a:rPr>
              <a:t>最下方圖中有藍色點點標記的格子</a:t>
            </a:r>
            <a:r>
              <a:rPr lang="en-US" altLang="zh-TW" dirty="0">
                <a:latin typeface="Calibri"/>
                <a:ea typeface="Calibri"/>
                <a:cs typeface="Calibri"/>
                <a:sym typeface="Calibri"/>
              </a:rPr>
              <a:t>)</a:t>
            </a:r>
          </a:p>
          <a:p>
            <a:pPr marL="285750" lvl="0" indent="-285750" algn="l" rtl="0">
              <a:spcBef>
                <a:spcPts val="0"/>
              </a:spcBef>
              <a:spcAft>
                <a:spcPts val="0"/>
              </a:spcAft>
              <a:buFont typeface="Arial" panose="020B0604020202020204" pitchFamily="34" charset="0"/>
              <a:buChar char="•"/>
            </a:pPr>
            <a:endParaRPr lang="en-US" altLang="zh-TW" dirty="0">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r>
              <a:rPr lang="zh-TW" altLang="en-US" dirty="0">
                <a:latin typeface="Calibri"/>
                <a:ea typeface="Calibri"/>
                <a:cs typeface="Calibri"/>
                <a:sym typeface="Calibri"/>
              </a:rPr>
              <a:t>並且 </a:t>
            </a:r>
            <a:r>
              <a:rPr lang="en-US" altLang="zh-TW" dirty="0">
                <a:latin typeface="Calibri"/>
                <a:ea typeface="Calibri"/>
                <a:cs typeface="Calibri"/>
                <a:sym typeface="Calibri"/>
              </a:rPr>
              <a:t>16 (</a:t>
            </a:r>
            <a:r>
              <a:rPr lang="zh-TW" altLang="en-US" dirty="0">
                <a:latin typeface="Calibri"/>
                <a:ea typeface="Calibri"/>
                <a:cs typeface="Calibri"/>
                <a:sym typeface="Calibri"/>
              </a:rPr>
              <a:t>藍色點點的格子數目</a:t>
            </a:r>
            <a:r>
              <a:rPr lang="en-US" altLang="zh-TW" dirty="0">
                <a:latin typeface="Calibri"/>
                <a:ea typeface="Calibri"/>
                <a:cs typeface="Calibri"/>
                <a:sym typeface="Calibri"/>
              </a:rPr>
              <a:t>)</a:t>
            </a:r>
            <a:r>
              <a:rPr lang="zh-TW" altLang="en-US" dirty="0">
                <a:latin typeface="Calibri"/>
                <a:ea typeface="Calibri"/>
                <a:cs typeface="Calibri"/>
                <a:sym typeface="Calibri"/>
              </a:rPr>
              <a:t> </a:t>
            </a:r>
            <a:r>
              <a:rPr lang="en-US" altLang="zh-TW" dirty="0">
                <a:latin typeface="Calibri"/>
                <a:ea typeface="Calibri"/>
                <a:cs typeface="Calibri"/>
                <a:sym typeface="Calibri"/>
              </a:rPr>
              <a:t>/</a:t>
            </a:r>
            <a:r>
              <a:rPr lang="zh-TW" altLang="en-US" dirty="0">
                <a:latin typeface="Calibri"/>
                <a:ea typeface="Calibri"/>
                <a:cs typeface="Calibri"/>
                <a:sym typeface="Calibri"/>
              </a:rPr>
              <a:t> </a:t>
            </a:r>
            <a:r>
              <a:rPr lang="en-US" altLang="zh-TW" dirty="0">
                <a:latin typeface="Calibri"/>
                <a:ea typeface="Calibri"/>
                <a:cs typeface="Calibri"/>
                <a:sym typeface="Calibri"/>
              </a:rPr>
              <a:t>35(</a:t>
            </a:r>
            <a:r>
              <a:rPr lang="zh-TW" altLang="en-US" dirty="0">
                <a:latin typeface="Calibri"/>
                <a:ea typeface="Calibri"/>
                <a:cs typeface="Calibri"/>
                <a:sym typeface="Calibri"/>
              </a:rPr>
              <a:t>全部的格子數目</a:t>
            </a:r>
            <a:r>
              <a:rPr lang="en-US" altLang="zh-TW" dirty="0">
                <a:latin typeface="Calibri"/>
                <a:ea typeface="Calibri"/>
                <a:cs typeface="Calibri"/>
                <a:sym typeface="Calibri"/>
              </a:rPr>
              <a:t>)</a:t>
            </a:r>
            <a:r>
              <a:rPr lang="zh-TW" altLang="en-US" dirty="0">
                <a:latin typeface="Calibri"/>
                <a:ea typeface="Calibri"/>
                <a:cs typeface="Calibri"/>
                <a:sym typeface="Calibri"/>
              </a:rPr>
              <a:t> </a:t>
            </a:r>
            <a:r>
              <a:rPr lang="en-US" altLang="zh-TW" dirty="0">
                <a:latin typeface="Calibri"/>
                <a:ea typeface="Calibri"/>
                <a:cs typeface="Calibri"/>
                <a:sym typeface="Calibri"/>
              </a:rPr>
              <a:t>=</a:t>
            </a:r>
            <a:r>
              <a:rPr lang="zh-TW" altLang="en-US" dirty="0">
                <a:latin typeface="Calibri"/>
                <a:ea typeface="Calibri"/>
                <a:cs typeface="Calibri"/>
                <a:sym typeface="Calibri"/>
              </a:rPr>
              <a:t> </a:t>
            </a:r>
            <a:r>
              <a:rPr lang="en-US" altLang="zh-TW" dirty="0">
                <a:latin typeface="Calibri"/>
                <a:ea typeface="Calibri"/>
                <a:cs typeface="Calibri"/>
                <a:sym typeface="Calibri"/>
              </a:rPr>
              <a:t>0.457</a:t>
            </a:r>
            <a:r>
              <a:rPr lang="zh-TW" dirty="0">
                <a:latin typeface="Calibri"/>
                <a:ea typeface="Calibri"/>
                <a:cs typeface="Calibri"/>
                <a:sym typeface="Calibri"/>
              </a:rPr>
              <a:t>，</a:t>
            </a:r>
            <a:r>
              <a:rPr lang="zh-TW" altLang="en-US" dirty="0">
                <a:latin typeface="Calibri"/>
                <a:ea typeface="Calibri"/>
                <a:cs typeface="Calibri"/>
                <a:sym typeface="Calibri"/>
              </a:rPr>
              <a:t>意味著兩者只有將近 </a:t>
            </a:r>
            <a:r>
              <a:rPr lang="en-US" altLang="zh-TW" dirty="0">
                <a:latin typeface="Calibri"/>
                <a:ea typeface="Calibri"/>
                <a:cs typeface="Calibri"/>
                <a:sym typeface="Calibri"/>
              </a:rPr>
              <a:t>46</a:t>
            </a:r>
            <a:r>
              <a:rPr lang="zh-TW" dirty="0">
                <a:latin typeface="Calibri"/>
                <a:ea typeface="Calibri"/>
                <a:cs typeface="Calibri"/>
                <a:sym typeface="Calibri"/>
              </a:rPr>
              <a:t>%</a:t>
            </a:r>
            <a:r>
              <a:rPr lang="zh-TW" altLang="en-US" dirty="0">
                <a:latin typeface="Calibri"/>
                <a:ea typeface="Calibri"/>
                <a:cs typeface="Calibri"/>
                <a:sym typeface="Calibri"/>
              </a:rPr>
              <a:t> </a:t>
            </a:r>
            <a:r>
              <a:rPr lang="zh-TW" dirty="0">
                <a:latin typeface="Calibri"/>
                <a:ea typeface="Calibri"/>
                <a:cs typeface="Calibri"/>
                <a:sym typeface="Calibri"/>
              </a:rPr>
              <a:t>的差異，因此相較原圖並無太大差異</a:t>
            </a:r>
            <a:endParaRPr dirty="0">
              <a:latin typeface="Calibri"/>
              <a:ea typeface="Calibri"/>
              <a:cs typeface="Calibri"/>
              <a:sym typeface="Calibri"/>
            </a:endParaRPr>
          </a:p>
        </p:txBody>
      </p:sp>
      <p:sp>
        <p:nvSpPr>
          <p:cNvPr id="6" name="文字方塊 5">
            <a:extLst>
              <a:ext uri="{FF2B5EF4-FFF2-40B4-BE49-F238E27FC236}">
                <a16:creationId xmlns:a16="http://schemas.microsoft.com/office/drawing/2014/main" id="{24194A81-DF30-CE66-95AA-5388ED1D4EA0}"/>
              </a:ext>
            </a:extLst>
          </p:cNvPr>
          <p:cNvSpPr txBox="1"/>
          <p:nvPr/>
        </p:nvSpPr>
        <p:spPr>
          <a:xfrm>
            <a:off x="8416999" y="4497711"/>
            <a:ext cx="567070" cy="307777"/>
          </a:xfrm>
          <a:prstGeom prst="rect">
            <a:avLst/>
          </a:prstGeom>
          <a:noFill/>
        </p:spPr>
        <p:txBody>
          <a:bodyPr wrap="square" rtlCol="0">
            <a:spAutoFit/>
          </a:bodyPr>
          <a:lstStyle/>
          <a:p>
            <a:r>
              <a:rPr lang="en-US" altLang="zh-TW" dirty="0"/>
              <a:t>p6</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255365-0C12-476F-2D9D-4A70E5F62D87}"/>
              </a:ext>
            </a:extLst>
          </p:cNvPr>
          <p:cNvSpPr>
            <a:spLocks noGrp="1"/>
          </p:cNvSpPr>
          <p:nvPr>
            <p:ph type="title"/>
          </p:nvPr>
        </p:nvSpPr>
        <p:spPr/>
        <p:txBody>
          <a:bodyPr/>
          <a:lstStyle/>
          <a:p>
            <a:r>
              <a:rPr lang="en-US" altLang="zh-TW" dirty="0"/>
              <a:t>PBC</a:t>
            </a:r>
            <a:r>
              <a:rPr lang="zh-TW" altLang="en-US" dirty="0"/>
              <a:t> </a:t>
            </a:r>
            <a:r>
              <a:rPr lang="en-US" altLang="zh-TW" dirty="0"/>
              <a:t>(Bits per channel)</a:t>
            </a:r>
            <a:endParaRPr lang="zh-TW" altLang="en-US" dirty="0"/>
          </a:p>
        </p:txBody>
      </p:sp>
      <p:sp>
        <p:nvSpPr>
          <p:cNvPr id="3" name="文字版面配置區 2">
            <a:extLst>
              <a:ext uri="{FF2B5EF4-FFF2-40B4-BE49-F238E27FC236}">
                <a16:creationId xmlns:a16="http://schemas.microsoft.com/office/drawing/2014/main" id="{226EE950-A9AE-BCF0-2C4C-BF40399C69A7}"/>
              </a:ext>
            </a:extLst>
          </p:cNvPr>
          <p:cNvSpPr>
            <a:spLocks noGrp="1"/>
          </p:cNvSpPr>
          <p:nvPr>
            <p:ph type="body" idx="1"/>
          </p:nvPr>
        </p:nvSpPr>
        <p:spPr>
          <a:xfrm>
            <a:off x="705683" y="1476792"/>
            <a:ext cx="7505701" cy="2448000"/>
          </a:xfrm>
        </p:spPr>
        <p:txBody>
          <a:bodyPr>
            <a:normAutofit/>
          </a:bodyPr>
          <a:lstStyle/>
          <a:p>
            <a:r>
              <a:rPr lang="zh-TW" altLang="en-US" sz="1600" dirty="0"/>
              <a:t>在</a:t>
            </a:r>
            <a:r>
              <a:rPr lang="en-US" altLang="zh-TW" sz="1600" dirty="0"/>
              <a:t>RGB</a:t>
            </a:r>
            <a:r>
              <a:rPr lang="zh-TW" altLang="en-US" sz="1600" dirty="0"/>
              <a:t>三原色中，三個顏色通道共有 </a:t>
            </a:r>
            <a:r>
              <a:rPr lang="en-US" altLang="zh-TW" sz="1600" dirty="0"/>
              <a:t>24 bits</a:t>
            </a:r>
            <a:r>
              <a:rPr lang="zh-TW" altLang="en-US" sz="1600" dirty="0"/>
              <a:t> </a:t>
            </a:r>
            <a:r>
              <a:rPr lang="en-US" altLang="zh-TW" sz="1600" dirty="0"/>
              <a:t>(</a:t>
            </a:r>
            <a:r>
              <a:rPr lang="zh-TW" altLang="en-US" sz="1600" dirty="0"/>
              <a:t>紅</a:t>
            </a:r>
            <a:r>
              <a:rPr lang="en-US" altLang="zh-TW" sz="1600" dirty="0"/>
              <a:t>: 8 bits</a:t>
            </a:r>
            <a:r>
              <a:rPr lang="zh-TW" altLang="en-US" sz="1600" dirty="0"/>
              <a:t>、綠</a:t>
            </a:r>
            <a:r>
              <a:rPr lang="en-US" altLang="zh-TW" sz="1600" dirty="0"/>
              <a:t> : 8 bits</a:t>
            </a:r>
            <a:r>
              <a:rPr lang="zh-TW" altLang="en-US" sz="1600" dirty="0"/>
              <a:t>、藍</a:t>
            </a:r>
            <a:r>
              <a:rPr lang="en-US" altLang="zh-TW" sz="1600" dirty="0"/>
              <a:t> : 8 bits)</a:t>
            </a:r>
            <a:r>
              <a:rPr lang="zh-TW" altLang="en-US" sz="1600" dirty="0"/>
              <a:t>，則我們定義</a:t>
            </a:r>
            <a:endParaRPr lang="en-US" altLang="zh-TW" sz="1600" dirty="0"/>
          </a:p>
        </p:txBody>
      </p:sp>
      <p:sp>
        <p:nvSpPr>
          <p:cNvPr id="4" name="文字方塊 3">
            <a:extLst>
              <a:ext uri="{FF2B5EF4-FFF2-40B4-BE49-F238E27FC236}">
                <a16:creationId xmlns:a16="http://schemas.microsoft.com/office/drawing/2014/main" id="{8DDA750C-45D7-E938-5732-FD9A474083DF}"/>
              </a:ext>
            </a:extLst>
          </p:cNvPr>
          <p:cNvSpPr txBox="1"/>
          <p:nvPr/>
        </p:nvSpPr>
        <p:spPr>
          <a:xfrm>
            <a:off x="8324850" y="4455180"/>
            <a:ext cx="567070" cy="307777"/>
          </a:xfrm>
          <a:prstGeom prst="rect">
            <a:avLst/>
          </a:prstGeom>
          <a:noFill/>
        </p:spPr>
        <p:txBody>
          <a:bodyPr wrap="square" rtlCol="0">
            <a:spAutoFit/>
          </a:bodyPr>
          <a:lstStyle/>
          <a:p>
            <a:r>
              <a:rPr lang="en-US" altLang="zh-TW" dirty="0"/>
              <a:t>p7</a:t>
            </a:r>
            <a:endParaRPr lang="zh-TW" altLang="en-US" dirty="0"/>
          </a:p>
        </p:txBody>
      </p:sp>
      <p:pic>
        <p:nvPicPr>
          <p:cNvPr id="6" name="圖片 5">
            <a:extLst>
              <a:ext uri="{FF2B5EF4-FFF2-40B4-BE49-F238E27FC236}">
                <a16:creationId xmlns:a16="http://schemas.microsoft.com/office/drawing/2014/main" id="{E18AAE7C-236F-6311-E64A-B458948302C1}"/>
              </a:ext>
            </a:extLst>
          </p:cNvPr>
          <p:cNvPicPr>
            <a:picLocks noChangeAspect="1"/>
          </p:cNvPicPr>
          <p:nvPr/>
        </p:nvPicPr>
        <p:blipFill>
          <a:blip r:embed="rId2"/>
          <a:stretch>
            <a:fillRect/>
          </a:stretch>
        </p:blipFill>
        <p:spPr>
          <a:xfrm>
            <a:off x="2309925" y="1890406"/>
            <a:ext cx="4838413" cy="2905790"/>
          </a:xfrm>
          <a:prstGeom prst="rect">
            <a:avLst/>
          </a:prstGeom>
        </p:spPr>
      </p:pic>
    </p:spTree>
    <p:extLst>
      <p:ext uri="{BB962C8B-B14F-4D97-AF65-F5344CB8AC3E}">
        <p14:creationId xmlns:p14="http://schemas.microsoft.com/office/powerpoint/2010/main" val="289472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a:t>範例</a:t>
            </a:r>
            <a:endParaRPr/>
          </a:p>
        </p:txBody>
      </p:sp>
      <p:pic>
        <p:nvPicPr>
          <p:cNvPr id="158" name="Google Shape;158;p18"/>
          <p:cNvPicPr preferRelativeResize="0"/>
          <p:nvPr/>
        </p:nvPicPr>
        <p:blipFill>
          <a:blip r:embed="rId3">
            <a:alphaModFix/>
          </a:blip>
          <a:stretch>
            <a:fillRect/>
          </a:stretch>
        </p:blipFill>
        <p:spPr>
          <a:xfrm>
            <a:off x="660300" y="1426800"/>
            <a:ext cx="8131726" cy="2742200"/>
          </a:xfrm>
          <a:prstGeom prst="rect">
            <a:avLst/>
          </a:prstGeom>
          <a:noFill/>
          <a:ln>
            <a:noFill/>
          </a:ln>
        </p:spPr>
      </p:pic>
      <p:sp>
        <p:nvSpPr>
          <p:cNvPr id="159" name="Google Shape;159;p18"/>
          <p:cNvSpPr txBox="1"/>
          <p:nvPr/>
        </p:nvSpPr>
        <p:spPr>
          <a:xfrm>
            <a:off x="725275" y="4077800"/>
            <a:ext cx="1783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zh-TW" dirty="0" err="1">
                <a:latin typeface="Calibri"/>
                <a:ea typeface="Calibri"/>
                <a:cs typeface="Calibri"/>
                <a:sym typeface="Calibri"/>
              </a:rPr>
              <a:t>Stego</a:t>
            </a:r>
            <a:r>
              <a:rPr lang="zh-TW" altLang="en-US" dirty="0">
                <a:latin typeface="Calibri"/>
                <a:ea typeface="Calibri"/>
                <a:cs typeface="Calibri"/>
                <a:sym typeface="Calibri"/>
              </a:rPr>
              <a:t> </a:t>
            </a:r>
            <a:r>
              <a:rPr lang="zh-TW" dirty="0">
                <a:latin typeface="Calibri"/>
                <a:ea typeface="Calibri"/>
                <a:cs typeface="Calibri"/>
                <a:sym typeface="Calibri"/>
              </a:rPr>
              <a:t>影像</a:t>
            </a:r>
            <a:endParaRPr dirty="0">
              <a:latin typeface="Calibri"/>
              <a:ea typeface="Calibri"/>
              <a:cs typeface="Calibri"/>
              <a:sym typeface="Calibri"/>
            </a:endParaRPr>
          </a:p>
        </p:txBody>
      </p:sp>
      <p:sp>
        <p:nvSpPr>
          <p:cNvPr id="160" name="Google Shape;160;p18"/>
          <p:cNvSpPr txBox="1"/>
          <p:nvPr/>
        </p:nvSpPr>
        <p:spPr>
          <a:xfrm>
            <a:off x="2753124" y="4033400"/>
            <a:ext cx="1985737"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latin typeface="Calibri"/>
                <a:ea typeface="Calibri"/>
                <a:cs typeface="Calibri"/>
                <a:sym typeface="Calibri"/>
              </a:rPr>
              <a:t>Cover image</a:t>
            </a:r>
            <a:r>
              <a:rPr lang="zh-TW" altLang="en-US" dirty="0">
                <a:latin typeface="Calibri"/>
                <a:ea typeface="Calibri"/>
                <a:cs typeface="Calibri"/>
                <a:sym typeface="Calibri"/>
              </a:rPr>
              <a:t>的 </a:t>
            </a:r>
            <a:r>
              <a:rPr lang="en-US" altLang="zh-TW" dirty="0">
                <a:latin typeface="Calibri"/>
                <a:ea typeface="Calibri"/>
                <a:cs typeface="Calibri"/>
                <a:sym typeface="Calibri"/>
              </a:rPr>
              <a:t>LSB</a:t>
            </a:r>
            <a:r>
              <a:rPr lang="zh-TW" altLang="en-US" dirty="0">
                <a:latin typeface="Calibri"/>
                <a:ea typeface="Calibri"/>
                <a:cs typeface="Calibri"/>
                <a:sym typeface="Calibri"/>
              </a:rPr>
              <a:t> 平面</a:t>
            </a:r>
            <a:endParaRPr dirty="0">
              <a:latin typeface="Calibri"/>
              <a:ea typeface="Calibri"/>
              <a:cs typeface="Calibri"/>
              <a:sym typeface="Calibri"/>
            </a:endParaRPr>
          </a:p>
        </p:txBody>
      </p:sp>
      <p:sp>
        <p:nvSpPr>
          <p:cNvPr id="161" name="Google Shape;161;p18"/>
          <p:cNvSpPr txBox="1"/>
          <p:nvPr/>
        </p:nvSpPr>
        <p:spPr>
          <a:xfrm>
            <a:off x="4726163" y="3993478"/>
            <a:ext cx="1985736"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err="1">
                <a:latin typeface="Calibri"/>
                <a:ea typeface="Calibri"/>
                <a:cs typeface="Calibri"/>
                <a:sym typeface="Calibri"/>
              </a:rPr>
              <a:t>Stego</a:t>
            </a:r>
            <a:r>
              <a:rPr lang="en-US" dirty="0">
                <a:latin typeface="Calibri"/>
                <a:ea typeface="Calibri"/>
                <a:cs typeface="Calibri"/>
                <a:sym typeface="Calibri"/>
              </a:rPr>
              <a:t> image </a:t>
            </a:r>
            <a:r>
              <a:rPr lang="zh-TW" altLang="en-US" dirty="0">
                <a:latin typeface="Calibri"/>
                <a:ea typeface="Calibri"/>
                <a:cs typeface="Calibri"/>
                <a:sym typeface="Calibri"/>
              </a:rPr>
              <a:t>的 </a:t>
            </a:r>
            <a:r>
              <a:rPr lang="en-US" altLang="zh-TW" dirty="0">
                <a:latin typeface="Calibri"/>
                <a:ea typeface="Calibri"/>
                <a:cs typeface="Calibri"/>
                <a:sym typeface="Calibri"/>
              </a:rPr>
              <a:t>LSB plane </a:t>
            </a:r>
            <a:r>
              <a:rPr lang="zh-TW" altLang="en-US" dirty="0">
                <a:latin typeface="Calibri"/>
                <a:ea typeface="Calibri"/>
                <a:cs typeface="Calibri"/>
                <a:sym typeface="Calibri"/>
              </a:rPr>
              <a:t>，所含的資料量是 </a:t>
            </a:r>
            <a:r>
              <a:rPr lang="en-US" altLang="zh-TW" dirty="0">
                <a:latin typeface="Calibri"/>
                <a:ea typeface="Calibri"/>
                <a:cs typeface="Calibri"/>
                <a:sym typeface="Calibri"/>
              </a:rPr>
              <a:t>0.52</a:t>
            </a:r>
            <a:r>
              <a:rPr lang="zh-TW" altLang="en-US" dirty="0">
                <a:latin typeface="Calibri"/>
                <a:ea typeface="Calibri"/>
                <a:cs typeface="Calibri"/>
                <a:sym typeface="Calibri"/>
              </a:rPr>
              <a:t> </a:t>
            </a:r>
            <a:r>
              <a:rPr lang="en-US" altLang="zh-TW" dirty="0" err="1">
                <a:latin typeface="Calibri"/>
                <a:ea typeface="Calibri"/>
                <a:cs typeface="Calibri"/>
                <a:sym typeface="Calibri"/>
              </a:rPr>
              <a:t>bpc</a:t>
            </a:r>
            <a:endParaRPr dirty="0">
              <a:latin typeface="Calibri"/>
              <a:ea typeface="Calibri"/>
              <a:cs typeface="Calibri"/>
              <a:sym typeface="Calibri"/>
            </a:endParaRPr>
          </a:p>
        </p:txBody>
      </p:sp>
      <p:sp>
        <p:nvSpPr>
          <p:cNvPr id="162" name="Google Shape;162;p18"/>
          <p:cNvSpPr txBox="1"/>
          <p:nvPr/>
        </p:nvSpPr>
        <p:spPr>
          <a:xfrm>
            <a:off x="6779074" y="3885756"/>
            <a:ext cx="2038345"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altLang="en-US" dirty="0">
                <a:latin typeface="Calibri"/>
                <a:ea typeface="Calibri"/>
                <a:cs typeface="Calibri"/>
                <a:sym typeface="Calibri"/>
              </a:rPr>
              <a:t>將嵌入資料順序排列的 </a:t>
            </a:r>
            <a:r>
              <a:rPr lang="en-US" altLang="zh-TW" dirty="0" err="1">
                <a:latin typeface="Calibri"/>
                <a:ea typeface="Calibri"/>
                <a:cs typeface="Calibri"/>
                <a:sym typeface="Calibri"/>
              </a:rPr>
              <a:t>stego</a:t>
            </a:r>
            <a:r>
              <a:rPr lang="en-US" altLang="zh-TW" dirty="0">
                <a:latin typeface="Calibri"/>
                <a:ea typeface="Calibri"/>
                <a:cs typeface="Calibri"/>
                <a:sym typeface="Calibri"/>
              </a:rPr>
              <a:t> image  </a:t>
            </a:r>
            <a:r>
              <a:rPr lang="zh-TW" altLang="en-US" dirty="0">
                <a:latin typeface="Calibri"/>
                <a:ea typeface="Calibri"/>
                <a:cs typeface="Calibri"/>
                <a:sym typeface="Calibri"/>
              </a:rPr>
              <a:t>的 </a:t>
            </a:r>
            <a:r>
              <a:rPr lang="en-US" altLang="zh-TW" dirty="0">
                <a:latin typeface="Calibri"/>
                <a:ea typeface="Calibri"/>
                <a:cs typeface="Calibri"/>
                <a:sym typeface="Calibri"/>
              </a:rPr>
              <a:t>LSB</a:t>
            </a:r>
            <a:r>
              <a:rPr lang="zh-TW" altLang="en-US" dirty="0">
                <a:latin typeface="Calibri"/>
                <a:ea typeface="Calibri"/>
                <a:cs typeface="Calibri"/>
                <a:sym typeface="Calibri"/>
              </a:rPr>
              <a:t> 平面，並且只有紅色與綠色為資料，其餘為</a:t>
            </a:r>
            <a:r>
              <a:rPr lang="en-US" altLang="zh-TW" dirty="0">
                <a:latin typeface="Calibri"/>
                <a:ea typeface="Calibri"/>
                <a:cs typeface="Calibri"/>
                <a:sym typeface="Calibri"/>
              </a:rPr>
              <a:t>0</a:t>
            </a:r>
            <a:endParaRPr dirty="0">
              <a:latin typeface="Calibri"/>
              <a:ea typeface="Calibri"/>
              <a:cs typeface="Calibri"/>
              <a:sym typeface="Calibri"/>
            </a:endParaRPr>
          </a:p>
        </p:txBody>
      </p:sp>
      <p:sp>
        <p:nvSpPr>
          <p:cNvPr id="9" name="文字方塊 8">
            <a:extLst>
              <a:ext uri="{FF2B5EF4-FFF2-40B4-BE49-F238E27FC236}">
                <a16:creationId xmlns:a16="http://schemas.microsoft.com/office/drawing/2014/main" id="{30CDBCD0-8CFC-EDF6-22AA-F094793A1E8C}"/>
              </a:ext>
            </a:extLst>
          </p:cNvPr>
          <p:cNvSpPr txBox="1"/>
          <p:nvPr/>
        </p:nvSpPr>
        <p:spPr>
          <a:xfrm>
            <a:off x="8576930" y="4596311"/>
            <a:ext cx="567070" cy="307777"/>
          </a:xfrm>
          <a:prstGeom prst="rect">
            <a:avLst/>
          </a:prstGeom>
          <a:noFill/>
        </p:spPr>
        <p:txBody>
          <a:bodyPr wrap="square" rtlCol="0">
            <a:spAutoFit/>
          </a:bodyPr>
          <a:lstStyle/>
          <a:p>
            <a:r>
              <a:rPr lang="en-US" altLang="zh-TW" dirty="0"/>
              <a:t>p8</a:t>
            </a:r>
            <a:endParaRPr lang="zh-TW" altLang="en-US"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1113</Words>
  <Application>Microsoft Office PowerPoint</Application>
  <PresentationFormat>如螢幕大小 (16:9)</PresentationFormat>
  <Paragraphs>182</Paragraphs>
  <Slides>26</Slides>
  <Notes>19</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26</vt:i4>
      </vt:variant>
    </vt:vector>
  </HeadingPairs>
  <TitlesOfParts>
    <vt:vector size="31" baseType="lpstr">
      <vt:lpstr>Arial</vt:lpstr>
      <vt:lpstr>Nunito</vt:lpstr>
      <vt:lpstr>Calibri</vt:lpstr>
      <vt:lpstr>Times New Roman</vt:lpstr>
      <vt:lpstr>Shift</vt:lpstr>
      <vt:lpstr>Steganography vs. Steganalysis</vt:lpstr>
      <vt:lpstr>outline</vt:lpstr>
      <vt:lpstr>資訊隱藏 (Steganography) </vt:lpstr>
      <vt:lpstr>說明</vt:lpstr>
      <vt:lpstr>頻率域(frequency domain)</vt:lpstr>
      <vt:lpstr>添加(addition)</vt:lpstr>
      <vt:lpstr>Basic LSB(least significent bits) approach</vt:lpstr>
      <vt:lpstr>PBC (Bits per channel)</vt:lpstr>
      <vt:lpstr>範例</vt:lpstr>
      <vt:lpstr>資訊隱藏 vs 浮水印</vt:lpstr>
      <vt:lpstr>目的</vt:lpstr>
      <vt:lpstr>規格</vt:lpstr>
      <vt:lpstr>檢測與提取</vt:lpstr>
      <vt:lpstr>相關技術</vt:lpstr>
      <vt:lpstr>技術</vt:lpstr>
      <vt:lpstr>技術需符合的要求</vt:lpstr>
      <vt:lpstr>隱藏分析</vt:lpstr>
      <vt:lpstr>方法</vt:lpstr>
      <vt:lpstr>隱藏方法與其相對應的檢測方法</vt:lpstr>
      <vt:lpstr>工具介紹與DEMO</vt:lpstr>
      <vt:lpstr>Hide4PGP</vt:lpstr>
      <vt:lpstr>StegHide</vt:lpstr>
      <vt:lpstr>MP3Stego</vt:lpstr>
      <vt:lpstr>其他工具</vt:lpstr>
      <vt:lpstr>其他工具 (續)</vt:lpstr>
      <vt:lpstr>謝謝大家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Steganography vs. Steganalysis</dc:title>
  <cp:lastModifiedBy>大智 林</cp:lastModifiedBy>
  <cp:revision>69</cp:revision>
  <dcterms:modified xsi:type="dcterms:W3CDTF">2022-06-22T13:45:26Z</dcterms:modified>
</cp:coreProperties>
</file>